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2" r:id="rId3"/>
    <p:sldId id="273" r:id="rId4"/>
    <p:sldId id="260" r:id="rId5"/>
    <p:sldId id="269" r:id="rId6"/>
    <p:sldId id="274" r:id="rId7"/>
    <p:sldId id="275" r:id="rId8"/>
    <p:sldId id="271"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FBB7234D-F52C-46B0-91CC-71198564F670}" type="datetimeFigureOut">
              <a:rPr lang="fr-FR" smtClean="0"/>
              <a:t>25/08/2025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1578986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BB7234D-F52C-46B0-91CC-71198564F670}" type="datetimeFigureOut">
              <a:rPr lang="fr-FR" smtClean="0"/>
              <a:t>25/08/2025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1797093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BB7234D-F52C-46B0-91CC-71198564F670}" type="datetimeFigureOut">
              <a:rPr lang="fr-FR" smtClean="0"/>
              <a:t>25/08/2025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414229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Monitor 2007 Title,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512064" y="1261872"/>
            <a:ext cx="11180064" cy="5184648"/>
          </a:xfrm>
        </p:spPr>
        <p:txBody>
          <a:bodyPr/>
          <a:lstStyle>
            <a:lvl1pPr marL="0" indent="0">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07972110"/>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BB7234D-F52C-46B0-91CC-71198564F670}" type="datetimeFigureOut">
              <a:rPr lang="fr-FR" smtClean="0"/>
              <a:t>25/08/2025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402530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FBB7234D-F52C-46B0-91CC-71198564F670}" type="datetimeFigureOut">
              <a:rPr lang="fr-FR" smtClean="0"/>
              <a:t>25/08/2025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1246719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BB7234D-F52C-46B0-91CC-71198564F670}" type="datetimeFigureOut">
              <a:rPr lang="fr-FR" smtClean="0"/>
              <a:t>25/08/2025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2978005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BB7234D-F52C-46B0-91CC-71198564F670}" type="datetimeFigureOut">
              <a:rPr lang="fr-FR" smtClean="0"/>
              <a:t>25/08/2025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39734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BB7234D-F52C-46B0-91CC-71198564F670}" type="datetimeFigureOut">
              <a:rPr lang="fr-FR" smtClean="0"/>
              <a:t>25/08/2025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2790826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BB7234D-F52C-46B0-91CC-71198564F670}" type="datetimeFigureOut">
              <a:rPr lang="fr-FR" smtClean="0"/>
              <a:t>25/08/2025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38752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FBB7234D-F52C-46B0-91CC-71198564F670}" type="datetimeFigureOut">
              <a:rPr lang="fr-FR" smtClean="0"/>
              <a:t>25/08/2025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2883621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FBB7234D-F52C-46B0-91CC-71198564F670}" type="datetimeFigureOut">
              <a:rPr lang="fr-FR" smtClean="0"/>
              <a:t>25/08/2025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2487509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7234D-F52C-46B0-91CC-71198564F670}" type="datetimeFigureOut">
              <a:rPr lang="fr-FR" smtClean="0"/>
              <a:t>25/08/2025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303CAC-1AD1-4907-922B-FA6408D56FB4}" type="slidenum">
              <a:rPr lang="fr-FR" smtClean="0"/>
              <a:t>‹N°›</a:t>
            </a:fld>
            <a:endParaRPr lang="fr-FR"/>
          </a:p>
        </p:txBody>
      </p:sp>
    </p:spTree>
    <p:extLst>
      <p:ext uri="{BB962C8B-B14F-4D97-AF65-F5344CB8AC3E}">
        <p14:creationId xmlns:p14="http://schemas.microsoft.com/office/powerpoint/2010/main" val="345511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 11" descr="C:\Users\LENOVO\Desktop\Supports Forum\PROGRAMME MAV-02.png"/>
          <p:cNvPicPr/>
          <p:nvPr/>
        </p:nvPicPr>
        <p:blipFill>
          <a:blip r:embed="rId2">
            <a:extLst>
              <a:ext uri="{28A0092B-C50C-407E-A947-70E740481C1C}">
                <a14:useLocalDpi xmlns:a14="http://schemas.microsoft.com/office/drawing/2010/main" val="0"/>
              </a:ext>
            </a:extLst>
          </a:blip>
          <a:srcRect b="75565"/>
          <a:stretch>
            <a:fillRect/>
          </a:stretch>
        </p:blipFill>
        <p:spPr bwMode="auto">
          <a:xfrm>
            <a:off x="2013527" y="55416"/>
            <a:ext cx="7952510" cy="2830945"/>
          </a:xfrm>
          <a:prstGeom prst="rect">
            <a:avLst/>
          </a:prstGeom>
          <a:noFill/>
          <a:ln>
            <a:noFill/>
          </a:ln>
        </p:spPr>
      </p:pic>
      <p:sp>
        <p:nvSpPr>
          <p:cNvPr id="3" name="Rectangle 2"/>
          <p:cNvSpPr/>
          <p:nvPr/>
        </p:nvSpPr>
        <p:spPr>
          <a:xfrm>
            <a:off x="300182" y="3348755"/>
            <a:ext cx="11379200" cy="1315425"/>
          </a:xfrm>
          <a:prstGeom prst="rect">
            <a:avLst/>
          </a:prstGeom>
        </p:spPr>
        <p:txBody>
          <a:bodyPr wrap="square">
            <a:spAutoFit/>
          </a:bodyPr>
          <a:lstStyle/>
          <a:p>
            <a:pPr indent="449580" algn="ctr">
              <a:lnSpc>
                <a:spcPct val="115000"/>
              </a:lnSpc>
              <a:spcAft>
                <a:spcPts val="0"/>
              </a:spcAft>
            </a:pPr>
            <a:r>
              <a:rPr lang="fr-FR" sz="3600" b="1" spc="300" dirty="0" smtClean="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Procédure </a:t>
            </a:r>
            <a:r>
              <a:rPr lang="fr-FR" sz="3600" b="1" spc="300"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législative et développement du secteur </a:t>
            </a:r>
            <a:r>
              <a:rPr lang="fr-FR" sz="3600" b="1" spc="300" dirty="0" smtClean="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agricole</a:t>
            </a:r>
            <a:endParaRPr lang="fr-FR" sz="3600" b="1" spc="300"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8164" y="5099805"/>
            <a:ext cx="12401550" cy="1502719"/>
          </a:xfrm>
          <a:prstGeom prst="rect">
            <a:avLst/>
          </a:prstGeom>
        </p:spPr>
        <p:txBody>
          <a:bodyPr wrap="square">
            <a:spAutoFit/>
          </a:bodyPr>
          <a:lstStyle/>
          <a:p>
            <a:pPr algn="ctr"/>
            <a:r>
              <a:rPr lang="fr-FR" altLang="en-US" sz="2800" b="1" dirty="0">
                <a:latin typeface="Garamond" panose="02020404030301010803" pitchFamily="18" charset="0"/>
                <a:cs typeface="Garamond" panose="02020404030301010803" pitchFamily="18" charset="0"/>
              </a:rPr>
              <a:t>Présenté </a:t>
            </a:r>
            <a:r>
              <a:rPr lang="fr-FR" altLang="en-US" sz="2800" b="1" dirty="0" smtClean="0">
                <a:latin typeface="Garamond" panose="02020404030301010803" pitchFamily="18" charset="0"/>
                <a:cs typeface="Garamond" panose="02020404030301010803" pitchFamily="18" charset="0"/>
              </a:rPr>
              <a:t>par : </a:t>
            </a:r>
            <a:r>
              <a:rPr lang="fr-FR" altLang="en-US" sz="2800" b="1" dirty="0">
                <a:latin typeface="Garamond" panose="02020404030301010803" pitchFamily="18" charset="0"/>
                <a:cs typeface="Garamond" panose="02020404030301010803" pitchFamily="18" charset="0"/>
              </a:rPr>
              <a:t>L</a:t>
            </a:r>
            <a:r>
              <a:rPr lang="fr-FR" sz="2800" b="1" dirty="0" smtClean="0">
                <a:latin typeface="Garamond" panose="02020404030301010803" pitchFamily="18" charset="0"/>
              </a:rPr>
              <a:t>’ Honorable député </a:t>
            </a:r>
            <a:r>
              <a:rPr lang="fr-FR" sz="2800" b="1" dirty="0">
                <a:latin typeface="Garamond" panose="02020404030301010803" pitchFamily="18" charset="0"/>
              </a:rPr>
              <a:t>de la Transition, Jean-Lucien </a:t>
            </a:r>
            <a:r>
              <a:rPr lang="fr-FR" sz="2800" b="1" dirty="0" smtClean="0">
                <a:latin typeface="Garamond" panose="02020404030301010803" pitchFamily="18" charset="0"/>
              </a:rPr>
              <a:t>DOUMBENENY</a:t>
            </a:r>
            <a:endParaRPr lang="fr-FR" altLang="en-US" sz="2800" b="1" dirty="0">
              <a:latin typeface="Garamond" panose="02020404030301010803" pitchFamily="18" charset="0"/>
            </a:endParaRPr>
          </a:p>
          <a:p>
            <a:pPr indent="449580" algn="ctr">
              <a:lnSpc>
                <a:spcPct val="115000"/>
              </a:lnSpc>
            </a:pPr>
            <a:endParaRPr lang="fr-FR" altLang="en-US" sz="1100" dirty="0">
              <a:latin typeface="Garamond" panose="02020404030301010803" pitchFamily="18" charset="0"/>
            </a:endParaRPr>
          </a:p>
          <a:p>
            <a:pPr indent="449580" algn="ctr">
              <a:lnSpc>
                <a:spcPct val="115000"/>
              </a:lnSpc>
            </a:pPr>
            <a:r>
              <a:rPr lang="fr-FR" altLang="en-US" sz="2000" dirty="0">
                <a:latin typeface="Garamond" panose="02020404030301010803" pitchFamily="18" charset="0"/>
              </a:rPr>
              <a:t>25-26 </a:t>
            </a:r>
            <a:r>
              <a:rPr lang="fr-FR" altLang="en-US" sz="2000" dirty="0" smtClean="0">
                <a:latin typeface="Garamond" panose="02020404030301010803" pitchFamily="18" charset="0"/>
              </a:rPr>
              <a:t>Août </a:t>
            </a:r>
            <a:r>
              <a:rPr lang="fr-FR" altLang="en-US" sz="2000" dirty="0">
                <a:latin typeface="Garamond" panose="02020404030301010803" pitchFamily="18" charset="0"/>
              </a:rPr>
              <a:t>2025</a:t>
            </a:r>
          </a:p>
        </p:txBody>
      </p:sp>
    </p:spTree>
    <p:extLst>
      <p:ext uri="{BB962C8B-B14F-4D97-AF65-F5344CB8AC3E}">
        <p14:creationId xmlns:p14="http://schemas.microsoft.com/office/powerpoint/2010/main" val="399245714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pic>
        <p:nvPicPr>
          <p:cNvPr id="7" name="Image 6"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sp>
        <p:nvSpPr>
          <p:cNvPr id="6" name="Titre 5"/>
          <p:cNvSpPr>
            <a:spLocks noGrp="1"/>
          </p:cNvSpPr>
          <p:nvPr>
            <p:ph type="title"/>
          </p:nvPr>
        </p:nvSpPr>
        <p:spPr>
          <a:xfrm>
            <a:off x="358375" y="4800029"/>
            <a:ext cx="12040889" cy="905828"/>
          </a:xfrm>
        </p:spPr>
        <p:txBody>
          <a:bodyPr>
            <a:noAutofit/>
          </a:bodyPr>
          <a:lstStyle/>
          <a:p>
            <a:pPr lvl="0" fontAlgn="base">
              <a:lnSpc>
                <a:spcPts val="4320"/>
              </a:lnSpc>
            </a:pPr>
            <a:r>
              <a:rPr lang="fr-FR" sz="4000" dirty="0" smtClean="0">
                <a:latin typeface="Garamond" panose="02020404030301010803" pitchFamily="18" charset="0"/>
              </a:rPr>
              <a:t>1. Préparation </a:t>
            </a:r>
            <a:r>
              <a:rPr lang="fr-FR" sz="4000" dirty="0">
                <a:latin typeface="Garamond" panose="02020404030301010803" pitchFamily="18" charset="0"/>
              </a:rPr>
              <a:t>du texte par le cabinet du Chef du Gouvernement ou </a:t>
            </a:r>
            <a:r>
              <a:rPr lang="fr-FR" sz="4000" dirty="0" smtClean="0">
                <a:latin typeface="Garamond" panose="02020404030301010803" pitchFamily="18" charset="0"/>
              </a:rPr>
              <a:t>par </a:t>
            </a:r>
            <a:r>
              <a:rPr lang="fr-FR" sz="4000" dirty="0">
                <a:latin typeface="Garamond" panose="02020404030301010803" pitchFamily="18" charset="0"/>
              </a:rPr>
              <a:t>le Ministère </a:t>
            </a:r>
            <a:r>
              <a:rPr lang="fr-FR" sz="4000" dirty="0" smtClean="0">
                <a:latin typeface="Garamond" panose="02020404030301010803" pitchFamily="18" charset="0"/>
              </a:rPr>
              <a:t>initiateur;</a:t>
            </a:r>
            <a:br>
              <a:rPr lang="fr-FR" sz="4000" dirty="0" smtClean="0">
                <a:latin typeface="Garamond" panose="02020404030301010803" pitchFamily="18" charset="0"/>
              </a:rPr>
            </a:br>
            <a:r>
              <a:rPr lang="fr-FR" sz="4000" dirty="0" smtClean="0">
                <a:latin typeface="Garamond" panose="02020404030301010803" pitchFamily="18" charset="0"/>
              </a:rPr>
              <a:t>2. Examen </a:t>
            </a:r>
            <a:r>
              <a:rPr lang="fr-FR" sz="4000" dirty="0">
                <a:latin typeface="Garamond" panose="02020404030301010803" pitchFamily="18" charset="0"/>
              </a:rPr>
              <a:t>en Conseil interministériel</a:t>
            </a:r>
            <a:r>
              <a:rPr lang="fr-FR" sz="4000" dirty="0" smtClean="0">
                <a:latin typeface="Garamond" panose="02020404030301010803" pitchFamily="18" charset="0"/>
              </a:rPr>
              <a:t>;</a:t>
            </a:r>
            <a:br>
              <a:rPr lang="fr-FR" sz="4000" dirty="0" smtClean="0">
                <a:latin typeface="Garamond" panose="02020404030301010803" pitchFamily="18" charset="0"/>
              </a:rPr>
            </a:br>
            <a:r>
              <a:rPr lang="fr-FR" sz="4000" dirty="0" smtClean="0">
                <a:latin typeface="Garamond" panose="02020404030301010803" pitchFamily="18" charset="0"/>
              </a:rPr>
              <a:t>3. Adoption </a:t>
            </a:r>
            <a:r>
              <a:rPr lang="fr-FR" sz="4000" dirty="0">
                <a:latin typeface="Garamond" panose="02020404030301010803" pitchFamily="18" charset="0"/>
              </a:rPr>
              <a:t>en Conseil des Ministres</a:t>
            </a:r>
            <a:r>
              <a:rPr lang="fr-FR" sz="4000" dirty="0" smtClean="0">
                <a:latin typeface="Garamond" panose="02020404030301010803" pitchFamily="18" charset="0"/>
              </a:rPr>
              <a:t>;</a:t>
            </a:r>
            <a:r>
              <a:rPr lang="fr-FR" sz="3600" dirty="0" smtClean="0">
                <a:latin typeface="Garamond" panose="02020404030301010803" pitchFamily="18" charset="0"/>
              </a:rPr>
              <a:t/>
            </a:r>
            <a:br>
              <a:rPr lang="fr-FR" sz="3600" dirty="0" smtClean="0">
                <a:latin typeface="Garamond" panose="02020404030301010803" pitchFamily="18" charset="0"/>
              </a:rPr>
            </a:br>
            <a:r>
              <a:rPr lang="fr-FR" sz="3600" dirty="0" smtClean="0">
                <a:latin typeface="Garamond" panose="02020404030301010803" pitchFamily="18" charset="0"/>
              </a:rPr>
              <a:t/>
            </a:r>
            <a:br>
              <a:rPr lang="fr-FR" sz="3600" dirty="0" smtClean="0">
                <a:latin typeface="Garamond" panose="02020404030301010803" pitchFamily="18" charset="0"/>
              </a:rPr>
            </a:br>
            <a:endParaRPr lang="fr-FR" sz="3600" dirty="0">
              <a:latin typeface="Garamond" panose="02020404030301010803" pitchFamily="18" charset="0"/>
            </a:endParaRPr>
          </a:p>
        </p:txBody>
      </p:sp>
      <p:sp>
        <p:nvSpPr>
          <p:cNvPr id="2" name="Rectangle 1"/>
          <p:cNvSpPr/>
          <p:nvPr/>
        </p:nvSpPr>
        <p:spPr>
          <a:xfrm>
            <a:off x="358375" y="1230225"/>
            <a:ext cx="10784241" cy="1938992"/>
          </a:xfrm>
          <a:prstGeom prst="rect">
            <a:avLst/>
          </a:prstGeom>
        </p:spPr>
        <p:txBody>
          <a:bodyPr wrap="square">
            <a:spAutoFit/>
          </a:bodyPr>
          <a:lstStyle/>
          <a:p>
            <a:pPr marL="66040" marR="234950" indent="53975">
              <a:spcBef>
                <a:spcPts val="2315"/>
              </a:spcBef>
              <a:spcAft>
                <a:spcPts val="0"/>
              </a:spcAft>
            </a:pPr>
            <a:r>
              <a:rPr lang="fr-FR" sz="4000" spc="-60" dirty="0">
                <a:solidFill>
                  <a:srgbClr val="242424"/>
                </a:solidFill>
                <a:latin typeface="Garamond" panose="02020404030301010803" pitchFamily="18" charset="0"/>
                <a:ea typeface="Arial" panose="020B0604020202020204" pitchFamily="34" charset="0"/>
              </a:rPr>
              <a:t>Compte</a:t>
            </a:r>
            <a:r>
              <a:rPr lang="fr-FR" sz="4000" spc="-65" dirty="0">
                <a:solidFill>
                  <a:srgbClr val="242424"/>
                </a:solidFill>
                <a:latin typeface="Garamond" panose="02020404030301010803" pitchFamily="18" charset="0"/>
                <a:ea typeface="Arial" panose="020B0604020202020204" pitchFamily="34" charset="0"/>
              </a:rPr>
              <a:t> </a:t>
            </a:r>
            <a:r>
              <a:rPr lang="fr-FR" sz="4000" spc="-60" dirty="0">
                <a:solidFill>
                  <a:srgbClr val="242424"/>
                </a:solidFill>
                <a:latin typeface="Garamond" panose="02020404030301010803" pitchFamily="18" charset="0"/>
                <a:ea typeface="Arial" panose="020B0604020202020204" pitchFamily="34" charset="0"/>
              </a:rPr>
              <a:t>tenu</a:t>
            </a:r>
            <a:r>
              <a:rPr lang="fr-FR" sz="4000" spc="-65" dirty="0">
                <a:solidFill>
                  <a:srgbClr val="242424"/>
                </a:solidFill>
                <a:latin typeface="Garamond" panose="02020404030301010803" pitchFamily="18" charset="0"/>
                <a:ea typeface="Arial" panose="020B0604020202020204" pitchFamily="34" charset="0"/>
              </a:rPr>
              <a:t> </a:t>
            </a:r>
            <a:r>
              <a:rPr lang="fr-FR" sz="4000" spc="-60" dirty="0">
                <a:solidFill>
                  <a:srgbClr val="242424"/>
                </a:solidFill>
                <a:latin typeface="Garamond" panose="02020404030301010803" pitchFamily="18" charset="0"/>
                <a:ea typeface="Arial" panose="020B0604020202020204" pitchFamily="34" charset="0"/>
              </a:rPr>
              <a:t>du</a:t>
            </a:r>
            <a:r>
              <a:rPr lang="fr-FR" sz="4000" spc="-70" dirty="0">
                <a:solidFill>
                  <a:srgbClr val="242424"/>
                </a:solidFill>
                <a:latin typeface="Garamond" panose="02020404030301010803" pitchFamily="18" charset="0"/>
                <a:ea typeface="Arial" panose="020B0604020202020204" pitchFamily="34" charset="0"/>
              </a:rPr>
              <a:t> </a:t>
            </a:r>
            <a:r>
              <a:rPr lang="fr-FR" sz="4000" spc="-60" dirty="0">
                <a:solidFill>
                  <a:srgbClr val="242424"/>
                </a:solidFill>
                <a:latin typeface="Garamond" panose="02020404030301010803" pitchFamily="18" charset="0"/>
                <a:ea typeface="Arial" panose="020B0604020202020204" pitchFamily="34" charset="0"/>
              </a:rPr>
              <a:t>temps</a:t>
            </a:r>
            <a:r>
              <a:rPr lang="fr-FR" sz="4000" spc="-70" dirty="0">
                <a:solidFill>
                  <a:srgbClr val="242424"/>
                </a:solidFill>
                <a:latin typeface="Garamond" panose="02020404030301010803" pitchFamily="18" charset="0"/>
                <a:ea typeface="Arial" panose="020B0604020202020204" pitchFamily="34" charset="0"/>
              </a:rPr>
              <a:t> </a:t>
            </a:r>
            <a:r>
              <a:rPr lang="fr-FR" sz="4000" spc="-60" dirty="0">
                <a:solidFill>
                  <a:srgbClr val="242424"/>
                </a:solidFill>
                <a:latin typeface="Garamond" panose="02020404030301010803" pitchFamily="18" charset="0"/>
                <a:ea typeface="Arial" panose="020B0604020202020204" pitchFamily="34" charset="0"/>
              </a:rPr>
              <a:t>imparti,</a:t>
            </a:r>
            <a:r>
              <a:rPr lang="fr-FR" sz="4000" spc="40" dirty="0">
                <a:solidFill>
                  <a:srgbClr val="242424"/>
                </a:solidFill>
                <a:latin typeface="Garamond" panose="02020404030301010803" pitchFamily="18" charset="0"/>
                <a:ea typeface="Arial" panose="020B0604020202020204" pitchFamily="34" charset="0"/>
              </a:rPr>
              <a:t> </a:t>
            </a:r>
            <a:r>
              <a:rPr lang="fr-FR" sz="4000" spc="-60" dirty="0">
                <a:solidFill>
                  <a:srgbClr val="242424"/>
                </a:solidFill>
                <a:latin typeface="Garamond" panose="02020404030301010803" pitchFamily="18" charset="0"/>
                <a:ea typeface="Arial" panose="020B0604020202020204" pitchFamily="34" charset="0"/>
              </a:rPr>
              <a:t>nous</a:t>
            </a:r>
            <a:r>
              <a:rPr lang="fr-FR" sz="4000" spc="-65" dirty="0">
                <a:solidFill>
                  <a:srgbClr val="242424"/>
                </a:solidFill>
                <a:latin typeface="Garamond" panose="02020404030301010803" pitchFamily="18" charset="0"/>
                <a:ea typeface="Arial" panose="020B0604020202020204" pitchFamily="34" charset="0"/>
              </a:rPr>
              <a:t> </a:t>
            </a:r>
            <a:r>
              <a:rPr lang="fr-FR" sz="4000" spc="-60" dirty="0">
                <a:solidFill>
                  <a:srgbClr val="242424"/>
                </a:solidFill>
                <a:latin typeface="Garamond" panose="02020404030301010803" pitchFamily="18" charset="0"/>
                <a:ea typeface="Arial" panose="020B0604020202020204" pitchFamily="34" charset="0"/>
              </a:rPr>
              <a:t>allons</a:t>
            </a:r>
            <a:r>
              <a:rPr lang="fr-FR" sz="4000" spc="-35" dirty="0">
                <a:solidFill>
                  <a:srgbClr val="242424"/>
                </a:solidFill>
                <a:latin typeface="Garamond" panose="02020404030301010803" pitchFamily="18" charset="0"/>
                <a:ea typeface="Arial" panose="020B0604020202020204" pitchFamily="34" charset="0"/>
              </a:rPr>
              <a:t> </a:t>
            </a:r>
            <a:r>
              <a:rPr lang="fr-FR" sz="4000" spc="-60" dirty="0">
                <a:solidFill>
                  <a:srgbClr val="242424"/>
                </a:solidFill>
                <a:latin typeface="Garamond" panose="02020404030301010803" pitchFamily="18" charset="0"/>
                <a:ea typeface="Arial" panose="020B0604020202020204" pitchFamily="34" charset="0"/>
              </a:rPr>
              <a:t>aborder</a:t>
            </a:r>
            <a:r>
              <a:rPr lang="fr-FR" sz="4000" dirty="0">
                <a:solidFill>
                  <a:srgbClr val="242424"/>
                </a:solidFill>
                <a:latin typeface="Garamond" panose="02020404030301010803" pitchFamily="18" charset="0"/>
                <a:ea typeface="Arial" panose="020B0604020202020204" pitchFamily="34" charset="0"/>
              </a:rPr>
              <a:t> </a:t>
            </a:r>
            <a:r>
              <a:rPr lang="fr-FR" sz="4000" spc="-60" dirty="0">
                <a:solidFill>
                  <a:srgbClr val="242424"/>
                </a:solidFill>
                <a:latin typeface="Garamond" panose="02020404030301010803" pitchFamily="18" charset="0"/>
                <a:ea typeface="Arial" panose="020B0604020202020204" pitchFamily="34" charset="0"/>
              </a:rPr>
              <a:t>le</a:t>
            </a:r>
            <a:r>
              <a:rPr lang="fr-FR" sz="4000" spc="-65" dirty="0">
                <a:solidFill>
                  <a:srgbClr val="242424"/>
                </a:solidFill>
                <a:latin typeface="Garamond" panose="02020404030301010803" pitchFamily="18" charset="0"/>
                <a:ea typeface="Arial" panose="020B0604020202020204" pitchFamily="34" charset="0"/>
              </a:rPr>
              <a:t> </a:t>
            </a:r>
            <a:r>
              <a:rPr lang="fr-FR" sz="4000" spc="-60" dirty="0">
                <a:solidFill>
                  <a:srgbClr val="242424"/>
                </a:solidFill>
                <a:latin typeface="Garamond" panose="02020404030301010803" pitchFamily="18" charset="0"/>
                <a:ea typeface="Arial" panose="020B0604020202020204" pitchFamily="34" charset="0"/>
              </a:rPr>
              <a:t>sujet en</a:t>
            </a:r>
            <a:r>
              <a:rPr lang="fr-FR" sz="4000" spc="-85" dirty="0">
                <a:solidFill>
                  <a:srgbClr val="242424"/>
                </a:solidFill>
                <a:latin typeface="Garamond" panose="02020404030301010803" pitchFamily="18" charset="0"/>
                <a:ea typeface="Arial" panose="020B0604020202020204" pitchFamily="34" charset="0"/>
              </a:rPr>
              <a:t> </a:t>
            </a:r>
            <a:r>
              <a:rPr lang="fr-FR" sz="4000" spc="-60" dirty="0">
                <a:solidFill>
                  <a:srgbClr val="242424"/>
                </a:solidFill>
                <a:latin typeface="Garamond" panose="02020404030301010803" pitchFamily="18" charset="0"/>
                <a:ea typeface="Arial" panose="020B0604020202020204" pitchFamily="34" charset="0"/>
              </a:rPr>
              <a:t>12 </a:t>
            </a:r>
            <a:r>
              <a:rPr lang="fr-FR" sz="4000" spc="-50" dirty="0">
                <a:solidFill>
                  <a:srgbClr val="242424"/>
                </a:solidFill>
                <a:latin typeface="Garamond" panose="02020404030301010803" pitchFamily="18" charset="0"/>
                <a:ea typeface="Arial" panose="020B0604020202020204" pitchFamily="34" charset="0"/>
              </a:rPr>
              <a:t>points,</a:t>
            </a:r>
            <a:r>
              <a:rPr lang="fr-FR" sz="4000" spc="-75" dirty="0">
                <a:solidFill>
                  <a:srgbClr val="242424"/>
                </a:solidFill>
                <a:latin typeface="Garamond" panose="02020404030301010803" pitchFamily="18" charset="0"/>
                <a:ea typeface="Arial" panose="020B0604020202020204" pitchFamily="34" charset="0"/>
              </a:rPr>
              <a:t> </a:t>
            </a:r>
            <a:r>
              <a:rPr lang="fr-FR" sz="4000" spc="-50" dirty="0">
                <a:solidFill>
                  <a:srgbClr val="242424"/>
                </a:solidFill>
                <a:latin typeface="Garamond" panose="02020404030301010803" pitchFamily="18" charset="0"/>
                <a:ea typeface="Arial" panose="020B0604020202020204" pitchFamily="34" charset="0"/>
              </a:rPr>
              <a:t>dont</a:t>
            </a:r>
            <a:r>
              <a:rPr lang="fr-FR" sz="4000" spc="-75" dirty="0">
                <a:solidFill>
                  <a:srgbClr val="242424"/>
                </a:solidFill>
                <a:latin typeface="Garamond" panose="02020404030301010803" pitchFamily="18" charset="0"/>
                <a:ea typeface="Arial" panose="020B0604020202020204" pitchFamily="34" charset="0"/>
              </a:rPr>
              <a:t> </a:t>
            </a:r>
            <a:r>
              <a:rPr lang="fr-FR" sz="4000" spc="-50" dirty="0">
                <a:solidFill>
                  <a:srgbClr val="242424"/>
                </a:solidFill>
                <a:latin typeface="Garamond" panose="02020404030301010803" pitchFamily="18" charset="0"/>
                <a:ea typeface="Arial" panose="020B0604020202020204" pitchFamily="34" charset="0"/>
              </a:rPr>
              <a:t>les</a:t>
            </a:r>
            <a:r>
              <a:rPr lang="fr-FR" sz="4000" spc="-80" dirty="0">
                <a:solidFill>
                  <a:srgbClr val="242424"/>
                </a:solidFill>
                <a:latin typeface="Garamond" panose="02020404030301010803" pitchFamily="18" charset="0"/>
                <a:ea typeface="Arial" panose="020B0604020202020204" pitchFamily="34" charset="0"/>
              </a:rPr>
              <a:t> </a:t>
            </a:r>
            <a:r>
              <a:rPr lang="fr-FR" sz="4000" spc="-50" dirty="0">
                <a:solidFill>
                  <a:srgbClr val="242424"/>
                </a:solidFill>
                <a:latin typeface="Garamond" panose="02020404030301010803" pitchFamily="18" charset="0"/>
                <a:ea typeface="Arial" panose="020B0604020202020204" pitchFamily="34" charset="0"/>
              </a:rPr>
              <a:t>moindres</a:t>
            </a:r>
            <a:r>
              <a:rPr lang="fr-FR" sz="4000" spc="-75" dirty="0">
                <a:solidFill>
                  <a:srgbClr val="242424"/>
                </a:solidFill>
                <a:latin typeface="Garamond" panose="02020404030301010803" pitchFamily="18" charset="0"/>
                <a:ea typeface="Arial" panose="020B0604020202020204" pitchFamily="34" charset="0"/>
              </a:rPr>
              <a:t> </a:t>
            </a:r>
            <a:r>
              <a:rPr lang="fr-FR" sz="4000" spc="-50" dirty="0">
                <a:solidFill>
                  <a:srgbClr val="242424"/>
                </a:solidFill>
                <a:latin typeface="Garamond" panose="02020404030301010803" pitchFamily="18" charset="0"/>
                <a:ea typeface="Arial" panose="020B0604020202020204" pitchFamily="34" charset="0"/>
              </a:rPr>
              <a:t>détails</a:t>
            </a:r>
            <a:r>
              <a:rPr lang="fr-FR" sz="4000" spc="-60" dirty="0">
                <a:solidFill>
                  <a:srgbClr val="242424"/>
                </a:solidFill>
                <a:latin typeface="Garamond" panose="02020404030301010803" pitchFamily="18" charset="0"/>
                <a:ea typeface="Arial" panose="020B0604020202020204" pitchFamily="34" charset="0"/>
              </a:rPr>
              <a:t> </a:t>
            </a:r>
            <a:r>
              <a:rPr lang="fr-FR" sz="4000" spc="-50" dirty="0">
                <a:solidFill>
                  <a:srgbClr val="242424"/>
                </a:solidFill>
                <a:latin typeface="Garamond" panose="02020404030301010803" pitchFamily="18" charset="0"/>
                <a:ea typeface="Arial" panose="020B0604020202020204" pitchFamily="34" charset="0"/>
              </a:rPr>
              <a:t>ne</a:t>
            </a:r>
            <a:r>
              <a:rPr lang="fr-FR" sz="4000" spc="-75" dirty="0">
                <a:solidFill>
                  <a:srgbClr val="242424"/>
                </a:solidFill>
                <a:latin typeface="Garamond" panose="02020404030301010803" pitchFamily="18" charset="0"/>
                <a:ea typeface="Arial" panose="020B0604020202020204" pitchFamily="34" charset="0"/>
              </a:rPr>
              <a:t> </a:t>
            </a:r>
            <a:r>
              <a:rPr lang="fr-FR" sz="4000" spc="-50" dirty="0">
                <a:solidFill>
                  <a:srgbClr val="242424"/>
                </a:solidFill>
                <a:latin typeface="Garamond" panose="02020404030301010803" pitchFamily="18" charset="0"/>
                <a:ea typeface="Arial" panose="020B0604020202020204" pitchFamily="34" charset="0"/>
              </a:rPr>
              <a:t>sont</a:t>
            </a:r>
            <a:r>
              <a:rPr lang="fr-FR" sz="4000" spc="-75" dirty="0">
                <a:solidFill>
                  <a:srgbClr val="242424"/>
                </a:solidFill>
                <a:latin typeface="Garamond" panose="02020404030301010803" pitchFamily="18" charset="0"/>
                <a:ea typeface="Arial" panose="020B0604020202020204" pitchFamily="34" charset="0"/>
              </a:rPr>
              <a:t> </a:t>
            </a:r>
            <a:r>
              <a:rPr lang="fr-FR" sz="4000" spc="-50" dirty="0">
                <a:solidFill>
                  <a:srgbClr val="242424"/>
                </a:solidFill>
                <a:latin typeface="Garamond" panose="02020404030301010803" pitchFamily="18" charset="0"/>
                <a:ea typeface="Arial" panose="020B0604020202020204" pitchFamily="34" charset="0"/>
              </a:rPr>
              <a:t>pas</a:t>
            </a:r>
            <a:r>
              <a:rPr lang="fr-FR" sz="4000" spc="-65" dirty="0">
                <a:solidFill>
                  <a:srgbClr val="242424"/>
                </a:solidFill>
                <a:latin typeface="Garamond" panose="02020404030301010803" pitchFamily="18" charset="0"/>
                <a:ea typeface="Arial" panose="020B0604020202020204" pitchFamily="34" charset="0"/>
              </a:rPr>
              <a:t> </a:t>
            </a:r>
            <a:r>
              <a:rPr lang="fr-FR" sz="4000" spc="-50" dirty="0">
                <a:solidFill>
                  <a:srgbClr val="242424"/>
                </a:solidFill>
                <a:latin typeface="Garamond" panose="02020404030301010803" pitchFamily="18" charset="0"/>
                <a:ea typeface="Arial" panose="020B0604020202020204" pitchFamily="34" charset="0"/>
              </a:rPr>
              <a:t>donnés</a:t>
            </a:r>
            <a:r>
              <a:rPr lang="fr-FR" sz="4000" spc="-20" dirty="0">
                <a:solidFill>
                  <a:srgbClr val="242424"/>
                </a:solidFill>
                <a:latin typeface="Garamond" panose="02020404030301010803" pitchFamily="18" charset="0"/>
                <a:ea typeface="Arial" panose="020B0604020202020204" pitchFamily="34" charset="0"/>
              </a:rPr>
              <a:t> </a:t>
            </a:r>
            <a:r>
              <a:rPr lang="fr-FR" sz="4000" spc="-50" dirty="0">
                <a:solidFill>
                  <a:srgbClr val="242424"/>
                </a:solidFill>
                <a:latin typeface="Garamond" panose="02020404030301010803" pitchFamily="18" charset="0"/>
                <a:ea typeface="Arial" panose="020B0604020202020204" pitchFamily="34" charset="0"/>
              </a:rPr>
              <a:t>par souci</a:t>
            </a:r>
            <a:r>
              <a:rPr lang="fr-FR" sz="4000" spc="-65" dirty="0">
                <a:solidFill>
                  <a:srgbClr val="242424"/>
                </a:solidFill>
                <a:latin typeface="Garamond" panose="02020404030301010803" pitchFamily="18" charset="0"/>
                <a:ea typeface="Arial" panose="020B0604020202020204" pitchFamily="34" charset="0"/>
              </a:rPr>
              <a:t> </a:t>
            </a:r>
            <a:r>
              <a:rPr lang="fr-FR" sz="4000" spc="-50" dirty="0">
                <a:solidFill>
                  <a:srgbClr val="242424"/>
                </a:solidFill>
                <a:latin typeface="Garamond" panose="02020404030301010803" pitchFamily="18" charset="0"/>
                <a:ea typeface="Arial" panose="020B0604020202020204" pitchFamily="34" charset="0"/>
              </a:rPr>
              <a:t>de </a:t>
            </a:r>
            <a:r>
              <a:rPr lang="fr-FR" sz="4000" spc="-10" dirty="0">
                <a:solidFill>
                  <a:srgbClr val="242424"/>
                </a:solidFill>
                <a:latin typeface="Garamond" panose="02020404030301010803" pitchFamily="18" charset="0"/>
                <a:ea typeface="Arial" panose="020B0604020202020204" pitchFamily="34" charset="0"/>
              </a:rPr>
              <a:t>concision.</a:t>
            </a:r>
            <a:endParaRPr lang="fr-FR" sz="4000" dirty="0">
              <a:latin typeface="Garamond" panose="02020404030301010803" pitchFamily="18" charset="0"/>
              <a:ea typeface="Arial" panose="020B0604020202020204" pitchFamily="34" charset="0"/>
            </a:endParaRPr>
          </a:p>
        </p:txBody>
      </p:sp>
    </p:spTree>
    <p:extLst>
      <p:ext uri="{BB962C8B-B14F-4D97-AF65-F5344CB8AC3E}">
        <p14:creationId xmlns:p14="http://schemas.microsoft.com/office/powerpoint/2010/main" val="26725386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pic>
        <p:nvPicPr>
          <p:cNvPr id="7" name="Image 6"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sp>
        <p:nvSpPr>
          <p:cNvPr id="6" name="Titre 5"/>
          <p:cNvSpPr>
            <a:spLocks noGrp="1"/>
          </p:cNvSpPr>
          <p:nvPr>
            <p:ph type="title"/>
          </p:nvPr>
        </p:nvSpPr>
        <p:spPr>
          <a:xfrm>
            <a:off x="358376" y="3046120"/>
            <a:ext cx="11354654" cy="1325563"/>
          </a:xfrm>
        </p:spPr>
        <p:txBody>
          <a:bodyPr>
            <a:noAutofit/>
          </a:bodyPr>
          <a:lstStyle/>
          <a:p>
            <a:pPr lvl="0" fontAlgn="base">
              <a:lnSpc>
                <a:spcPts val="4200"/>
              </a:lnSpc>
            </a:pPr>
            <a:r>
              <a:rPr lang="fr-FR" sz="4000" dirty="0" smtClean="0">
                <a:latin typeface="Garamond" panose="02020404030301010803" pitchFamily="18" charset="0"/>
              </a:rPr>
              <a:t>4</a:t>
            </a:r>
            <a:r>
              <a:rPr lang="fr-FR" sz="4000" dirty="0">
                <a:latin typeface="Garamond" panose="02020404030301010803" pitchFamily="18" charset="0"/>
              </a:rPr>
              <a:t>. Transmission du projet de texte de loi ou de </a:t>
            </a:r>
            <a:r>
              <a:rPr lang="fr-FR" sz="4000" dirty="0" smtClean="0">
                <a:latin typeface="Garamond" panose="02020404030301010803" pitchFamily="18" charset="0"/>
              </a:rPr>
              <a:t>l’ordonnance </a:t>
            </a:r>
            <a:r>
              <a:rPr lang="fr-FR" sz="4000" dirty="0">
                <a:latin typeface="Garamond" panose="02020404030301010803" pitchFamily="18" charset="0"/>
              </a:rPr>
              <a:t>au Parlement par le Ministère en charge des relations avec le Parlement; </a:t>
            </a:r>
            <a:r>
              <a:rPr lang="fr-FR" sz="3600" dirty="0" smtClean="0">
                <a:latin typeface="Garamond" panose="02020404030301010803" pitchFamily="18" charset="0"/>
              </a:rPr>
              <a:t/>
            </a:r>
            <a:br>
              <a:rPr lang="fr-FR" sz="3600" dirty="0" smtClean="0">
                <a:latin typeface="Garamond" panose="02020404030301010803" pitchFamily="18" charset="0"/>
              </a:rPr>
            </a:br>
            <a:r>
              <a:rPr lang="fr-FR" sz="3600" dirty="0">
                <a:latin typeface="Garamond" panose="02020404030301010803" pitchFamily="18" charset="0"/>
              </a:rPr>
              <a:t/>
            </a:r>
            <a:br>
              <a:rPr lang="fr-FR" sz="3600" dirty="0">
                <a:latin typeface="Garamond" panose="02020404030301010803" pitchFamily="18" charset="0"/>
              </a:rPr>
            </a:br>
            <a:r>
              <a:rPr lang="fr-FR" sz="4000" dirty="0" smtClean="0">
                <a:latin typeface="Garamond" panose="02020404030301010803" pitchFamily="18" charset="0"/>
              </a:rPr>
              <a:t>5</a:t>
            </a:r>
            <a:r>
              <a:rPr lang="fr-FR" sz="4000" dirty="0">
                <a:latin typeface="Garamond" panose="02020404030301010803" pitchFamily="18" charset="0"/>
              </a:rPr>
              <a:t>. Réception du texte de loi par l' Assemblée nationale ou le Sénat en fonction de la nature du texte;</a:t>
            </a:r>
            <a:br>
              <a:rPr lang="fr-FR" sz="4000" dirty="0">
                <a:latin typeface="Garamond" panose="02020404030301010803" pitchFamily="18" charset="0"/>
              </a:rPr>
            </a:br>
            <a:r>
              <a:rPr lang="fr-FR" sz="4000" dirty="0">
                <a:latin typeface="Garamond" panose="02020404030301010803" pitchFamily="18" charset="0"/>
              </a:rPr>
              <a:t/>
            </a:r>
            <a:br>
              <a:rPr lang="fr-FR" sz="4000" dirty="0">
                <a:latin typeface="Garamond" panose="02020404030301010803" pitchFamily="18" charset="0"/>
              </a:rPr>
            </a:br>
            <a:r>
              <a:rPr lang="fr-FR" sz="4000" dirty="0">
                <a:latin typeface="Garamond" panose="02020404030301010803" pitchFamily="18" charset="0"/>
              </a:rPr>
              <a:t>6. Attribution à la commission générale concernée par le sujet et programmation des travaux;</a:t>
            </a:r>
          </a:p>
        </p:txBody>
      </p:sp>
    </p:spTree>
    <p:extLst>
      <p:ext uri="{BB962C8B-B14F-4D97-AF65-F5344CB8AC3E}">
        <p14:creationId xmlns:p14="http://schemas.microsoft.com/office/powerpoint/2010/main" val="192890938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pic>
        <p:nvPicPr>
          <p:cNvPr id="6" name="Image 5"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sp>
        <p:nvSpPr>
          <p:cNvPr id="8" name="Titre 5"/>
          <p:cNvSpPr>
            <a:spLocks noGrp="1"/>
          </p:cNvSpPr>
          <p:nvPr>
            <p:ph type="title"/>
          </p:nvPr>
        </p:nvSpPr>
        <p:spPr>
          <a:xfrm>
            <a:off x="358376" y="2492250"/>
            <a:ext cx="10993247" cy="1325563"/>
          </a:xfrm>
        </p:spPr>
        <p:txBody>
          <a:bodyPr>
            <a:noAutofit/>
          </a:bodyPr>
          <a:lstStyle/>
          <a:p>
            <a:pPr lvl="0" fontAlgn="base">
              <a:lnSpc>
                <a:spcPct val="100000"/>
              </a:lnSpc>
            </a:pPr>
            <a:r>
              <a:rPr lang="fr-FR" sz="2800" dirty="0" smtClean="0">
                <a:latin typeface="Garamond" panose="02020404030301010803" pitchFamily="18" charset="0"/>
              </a:rPr>
              <a:t/>
            </a:r>
            <a:br>
              <a:rPr lang="fr-FR" sz="2800" dirty="0" smtClean="0">
                <a:latin typeface="Garamond" panose="02020404030301010803" pitchFamily="18" charset="0"/>
              </a:rPr>
            </a:br>
            <a:r>
              <a:rPr lang="fr-FR" sz="2800" dirty="0" smtClean="0">
                <a:latin typeface="Garamond" panose="02020404030301010803" pitchFamily="18" charset="0"/>
              </a:rPr>
              <a:t/>
            </a:r>
            <a:br>
              <a:rPr lang="fr-FR" sz="2800" dirty="0" smtClean="0">
                <a:latin typeface="Garamond" panose="02020404030301010803" pitchFamily="18" charset="0"/>
              </a:rPr>
            </a:br>
            <a:r>
              <a:rPr lang="fr-FR" sz="4000" dirty="0">
                <a:latin typeface="Garamond" panose="02020404030301010803" pitchFamily="18" charset="0"/>
              </a:rPr>
              <a:t/>
            </a:r>
            <a:br>
              <a:rPr lang="fr-FR" sz="4000" dirty="0">
                <a:latin typeface="Garamond" panose="02020404030301010803" pitchFamily="18" charset="0"/>
              </a:rPr>
            </a:br>
            <a:r>
              <a:rPr lang="fr-FR" sz="4000" dirty="0" smtClean="0">
                <a:latin typeface="Garamond" panose="02020404030301010803" pitchFamily="18" charset="0"/>
              </a:rPr>
              <a:t>7. En </a:t>
            </a:r>
            <a:r>
              <a:rPr lang="fr-FR" sz="4000" dirty="0">
                <a:latin typeface="Garamond" panose="02020404030301010803" pitchFamily="18" charset="0"/>
              </a:rPr>
              <a:t>fonction de la taille du texte, examen direct en commission générale ou constitution d' une commission </a:t>
            </a:r>
            <a:r>
              <a:rPr lang="fr-FR" sz="4000" dirty="0" smtClean="0">
                <a:latin typeface="Garamond" panose="02020404030301010803" pitchFamily="18" charset="0"/>
              </a:rPr>
              <a:t>ad hoc ;</a:t>
            </a:r>
            <a:br>
              <a:rPr lang="fr-FR" sz="4000" dirty="0" smtClean="0">
                <a:latin typeface="Garamond" panose="02020404030301010803" pitchFamily="18" charset="0"/>
              </a:rPr>
            </a:br>
            <a:r>
              <a:rPr lang="fr-FR" sz="4000" dirty="0" smtClean="0">
                <a:latin typeface="Garamond" panose="02020404030301010803" pitchFamily="18" charset="0"/>
              </a:rPr>
              <a:t>8. Examen </a:t>
            </a:r>
            <a:r>
              <a:rPr lang="fr-FR" sz="4000" dirty="0">
                <a:latin typeface="Garamond" panose="02020404030301010803" pitchFamily="18" charset="0"/>
              </a:rPr>
              <a:t>en commission générale des conclusions des travaux de la commission </a:t>
            </a:r>
            <a:r>
              <a:rPr lang="fr-FR" sz="4000" dirty="0" smtClean="0">
                <a:latin typeface="Garamond" panose="02020404030301010803" pitchFamily="18" charset="0"/>
              </a:rPr>
              <a:t>ad hoc </a:t>
            </a:r>
            <a:r>
              <a:rPr lang="fr-FR" sz="4000" dirty="0">
                <a:latin typeface="Garamond" panose="02020404030301010803" pitchFamily="18" charset="0"/>
              </a:rPr>
              <a:t>et adoption du texte</a:t>
            </a:r>
            <a:r>
              <a:rPr lang="fr-FR" sz="4000" dirty="0" smtClean="0">
                <a:latin typeface="Garamond" panose="02020404030301010803" pitchFamily="18" charset="0"/>
              </a:rPr>
              <a:t>;</a:t>
            </a:r>
            <a:br>
              <a:rPr lang="fr-FR" sz="4000" dirty="0" smtClean="0">
                <a:latin typeface="Garamond" panose="02020404030301010803" pitchFamily="18" charset="0"/>
              </a:rPr>
            </a:br>
            <a:r>
              <a:rPr lang="fr-FR" sz="4000" dirty="0" smtClean="0">
                <a:latin typeface="Garamond" panose="02020404030301010803" pitchFamily="18" charset="0"/>
              </a:rPr>
              <a:t>9. Adoption </a:t>
            </a:r>
            <a:r>
              <a:rPr lang="fr-FR" sz="4000" dirty="0">
                <a:latin typeface="Garamond" panose="02020404030301010803" pitchFamily="18" charset="0"/>
              </a:rPr>
              <a:t>du texte en séance plénière et transmission à l' autre chambre du Parlement</a:t>
            </a:r>
            <a:r>
              <a:rPr lang="fr-FR" sz="4000" dirty="0" smtClean="0">
                <a:latin typeface="Garamond" panose="02020404030301010803" pitchFamily="18" charset="0"/>
              </a:rPr>
              <a:t>.</a:t>
            </a:r>
            <a:br>
              <a:rPr lang="fr-FR" sz="4000" dirty="0" smtClean="0">
                <a:latin typeface="Garamond" panose="02020404030301010803" pitchFamily="18" charset="0"/>
              </a:rPr>
            </a:br>
            <a:r>
              <a:rPr lang="fr-FR" sz="2800" dirty="0">
                <a:latin typeface="Garamond" panose="02020404030301010803" pitchFamily="18" charset="0"/>
              </a:rPr>
              <a:t/>
            </a:r>
            <a:br>
              <a:rPr lang="fr-FR" sz="2800" dirty="0">
                <a:latin typeface="Garamond" panose="02020404030301010803" pitchFamily="18" charset="0"/>
              </a:rPr>
            </a:br>
            <a:endParaRPr lang="fr-FR" sz="2800" dirty="0">
              <a:latin typeface="Garamond" panose="02020404030301010803" pitchFamily="18" charset="0"/>
            </a:endParaRPr>
          </a:p>
        </p:txBody>
      </p:sp>
    </p:spTree>
    <p:extLst>
      <p:ext uri="{BB962C8B-B14F-4D97-AF65-F5344CB8AC3E}">
        <p14:creationId xmlns:p14="http://schemas.microsoft.com/office/powerpoint/2010/main" val="78436195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pic>
        <p:nvPicPr>
          <p:cNvPr id="6" name="Image 5"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sp>
        <p:nvSpPr>
          <p:cNvPr id="8" name="Titre 5"/>
          <p:cNvSpPr>
            <a:spLocks noGrp="1"/>
          </p:cNvSpPr>
          <p:nvPr>
            <p:ph type="title"/>
          </p:nvPr>
        </p:nvSpPr>
        <p:spPr>
          <a:xfrm>
            <a:off x="528195" y="3030708"/>
            <a:ext cx="10993247" cy="1325563"/>
          </a:xfrm>
        </p:spPr>
        <p:txBody>
          <a:bodyPr>
            <a:noAutofit/>
          </a:bodyPr>
          <a:lstStyle/>
          <a:p>
            <a:pPr>
              <a:lnSpc>
                <a:spcPts val="4200"/>
              </a:lnSpc>
            </a:pPr>
            <a:r>
              <a:rPr lang="fr-FR" sz="2800" dirty="0" smtClean="0">
                <a:latin typeface="Garamond" panose="02020404030301010803" pitchFamily="18" charset="0"/>
              </a:rPr>
              <a:t/>
            </a:r>
            <a:br>
              <a:rPr lang="fr-FR" sz="2800" dirty="0" smtClean="0">
                <a:latin typeface="Garamond" panose="02020404030301010803" pitchFamily="18" charset="0"/>
              </a:rPr>
            </a:br>
            <a:r>
              <a:rPr lang="fr-FR" sz="2800" dirty="0">
                <a:latin typeface="Garamond" panose="02020404030301010803" pitchFamily="18" charset="0"/>
              </a:rPr>
              <a:t/>
            </a:r>
            <a:br>
              <a:rPr lang="fr-FR" sz="2800" dirty="0">
                <a:latin typeface="Garamond" panose="02020404030301010803" pitchFamily="18" charset="0"/>
              </a:rPr>
            </a:br>
            <a:r>
              <a:rPr lang="fr-FR" sz="4000" dirty="0">
                <a:latin typeface="Garamond" panose="02020404030301010803" pitchFamily="18" charset="0"/>
              </a:rPr>
              <a:t>10. Examen par l' autre chambre du parlement selon les étapes précitées </a:t>
            </a:r>
            <a:r>
              <a:rPr lang="fr-FR" sz="4000" dirty="0" smtClean="0">
                <a:latin typeface="Garamond" panose="02020404030301010803" pitchFamily="18" charset="0"/>
              </a:rPr>
              <a:t>jusqu'à </a:t>
            </a:r>
            <a:r>
              <a:rPr lang="fr-FR" sz="4000" dirty="0">
                <a:latin typeface="Garamond" panose="02020404030301010803" pitchFamily="18" charset="0"/>
              </a:rPr>
              <a:t>son adoption en plénière par ladite chambre et transmission au Gouvernement</a:t>
            </a:r>
            <a:r>
              <a:rPr lang="fr-FR" sz="4000" dirty="0" smtClean="0">
                <a:latin typeface="Garamond" panose="02020404030301010803" pitchFamily="18" charset="0"/>
              </a:rPr>
              <a:t>.</a:t>
            </a:r>
            <a:br>
              <a:rPr lang="fr-FR" sz="4000" dirty="0" smtClean="0">
                <a:latin typeface="Garamond" panose="02020404030301010803" pitchFamily="18" charset="0"/>
              </a:rPr>
            </a:br>
            <a:r>
              <a:rPr lang="fr-FR" sz="4000" dirty="0">
                <a:latin typeface="Garamond" panose="02020404030301010803" pitchFamily="18" charset="0"/>
              </a:rPr>
              <a:t/>
            </a:r>
            <a:br>
              <a:rPr lang="fr-FR" sz="4000" dirty="0">
                <a:latin typeface="Garamond" panose="02020404030301010803" pitchFamily="18" charset="0"/>
              </a:rPr>
            </a:br>
            <a:r>
              <a:rPr lang="fr-FR" sz="4000" dirty="0">
                <a:latin typeface="Garamond" panose="02020404030301010803" pitchFamily="18" charset="0"/>
              </a:rPr>
              <a:t>1 1. En cas d' adoption du texte par les 2 chambres du Parlement en des termes non identiques, une commission mixte paritaire composée des députés et des sénateurs est mise place en vue de produire un texte </a:t>
            </a:r>
            <a:r>
              <a:rPr lang="fr-FR" sz="4000" dirty="0" smtClean="0">
                <a:latin typeface="Garamond" panose="02020404030301010803" pitchFamily="18" charset="0"/>
              </a:rPr>
              <a:t>consensuel ;</a:t>
            </a:r>
            <a:br>
              <a:rPr lang="fr-FR" sz="4000" dirty="0" smtClean="0">
                <a:latin typeface="Garamond" panose="02020404030301010803" pitchFamily="18" charset="0"/>
              </a:rPr>
            </a:br>
            <a:r>
              <a:rPr lang="fr-FR" sz="4000" dirty="0">
                <a:latin typeface="Garamond" panose="02020404030301010803" pitchFamily="18" charset="0"/>
              </a:rPr>
              <a:t/>
            </a:r>
            <a:br>
              <a:rPr lang="fr-FR" sz="4000" dirty="0">
                <a:latin typeface="Garamond" panose="02020404030301010803" pitchFamily="18" charset="0"/>
              </a:rPr>
            </a:br>
            <a:endParaRPr lang="fr-FR" sz="4000" dirty="0">
              <a:latin typeface="Garamond" panose="02020404030301010803" pitchFamily="18" charset="0"/>
            </a:endParaRPr>
          </a:p>
        </p:txBody>
      </p:sp>
    </p:spTree>
    <p:extLst>
      <p:ext uri="{BB962C8B-B14F-4D97-AF65-F5344CB8AC3E}">
        <p14:creationId xmlns:p14="http://schemas.microsoft.com/office/powerpoint/2010/main" val="288972603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pic>
        <p:nvPicPr>
          <p:cNvPr id="6" name="Image 5"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sp>
        <p:nvSpPr>
          <p:cNvPr id="8" name="Titre 5"/>
          <p:cNvSpPr>
            <a:spLocks noGrp="1"/>
          </p:cNvSpPr>
          <p:nvPr>
            <p:ph type="title"/>
          </p:nvPr>
        </p:nvSpPr>
        <p:spPr>
          <a:xfrm>
            <a:off x="528194" y="556491"/>
            <a:ext cx="10993247" cy="1325563"/>
          </a:xfrm>
        </p:spPr>
        <p:txBody>
          <a:bodyPr>
            <a:noAutofit/>
          </a:bodyPr>
          <a:lstStyle/>
          <a:p>
            <a:pPr>
              <a:lnSpc>
                <a:spcPts val="4200"/>
              </a:lnSpc>
            </a:pPr>
            <a:r>
              <a:rPr lang="fr-FR" sz="2800" dirty="0" smtClean="0">
                <a:latin typeface="Garamond" panose="02020404030301010803" pitchFamily="18" charset="0"/>
              </a:rPr>
              <a:t/>
            </a:r>
            <a:br>
              <a:rPr lang="fr-FR" sz="2800" dirty="0" smtClean="0">
                <a:latin typeface="Garamond" panose="02020404030301010803" pitchFamily="18" charset="0"/>
              </a:rPr>
            </a:br>
            <a:r>
              <a:rPr lang="fr-FR" sz="2800" dirty="0">
                <a:latin typeface="Garamond" panose="02020404030301010803" pitchFamily="18" charset="0"/>
              </a:rPr>
              <a:t/>
            </a:r>
            <a:br>
              <a:rPr lang="fr-FR" sz="2800" dirty="0">
                <a:latin typeface="Garamond" panose="02020404030301010803" pitchFamily="18" charset="0"/>
              </a:rPr>
            </a:br>
            <a:r>
              <a:rPr lang="fr-FR" sz="4000" dirty="0" smtClean="0">
                <a:latin typeface="Garamond" panose="02020404030301010803" pitchFamily="18" charset="0"/>
              </a:rPr>
              <a:t/>
            </a:r>
            <a:br>
              <a:rPr lang="fr-FR" sz="4000" dirty="0" smtClean="0">
                <a:latin typeface="Garamond" panose="02020404030301010803" pitchFamily="18" charset="0"/>
              </a:rPr>
            </a:br>
            <a:r>
              <a:rPr lang="fr-FR" sz="4000" dirty="0">
                <a:latin typeface="Garamond" panose="02020404030301010803" pitchFamily="18" charset="0"/>
              </a:rPr>
              <a:t/>
            </a:r>
            <a:br>
              <a:rPr lang="fr-FR" sz="4000" dirty="0">
                <a:latin typeface="Garamond" panose="02020404030301010803" pitchFamily="18" charset="0"/>
              </a:rPr>
            </a:br>
            <a:r>
              <a:rPr lang="fr-FR" sz="4000" dirty="0">
                <a:latin typeface="Garamond" panose="02020404030301010803" pitchFamily="18" charset="0"/>
              </a:rPr>
              <a:t>12. Adoption du texte par les 2 chambres séparément et transmission au Gouvernement en vue de sa promulgation par le Président de la République.</a:t>
            </a:r>
          </a:p>
        </p:txBody>
      </p:sp>
      <p:sp>
        <p:nvSpPr>
          <p:cNvPr id="7" name="Titre 5"/>
          <p:cNvSpPr txBox="1">
            <a:spLocks/>
          </p:cNvSpPr>
          <p:nvPr/>
        </p:nvSpPr>
        <p:spPr>
          <a:xfrm>
            <a:off x="528193" y="3876917"/>
            <a:ext cx="11368244"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dirty="0" smtClean="0">
                <a:latin typeface="Garamond" panose="02020404030301010803" pitchFamily="18" charset="0"/>
              </a:rPr>
              <a:t/>
            </a:r>
            <a:br>
              <a:rPr lang="fr-FR" sz="2800" dirty="0" smtClean="0">
                <a:latin typeface="Garamond" panose="02020404030301010803" pitchFamily="18" charset="0"/>
              </a:rPr>
            </a:br>
            <a:r>
              <a:rPr lang="fr-FR" sz="2800" dirty="0" smtClean="0">
                <a:latin typeface="Garamond" panose="02020404030301010803" pitchFamily="18" charset="0"/>
              </a:rPr>
              <a:t/>
            </a:r>
            <a:br>
              <a:rPr lang="fr-FR" sz="2800" dirty="0" smtClean="0">
                <a:latin typeface="Garamond" panose="02020404030301010803" pitchFamily="18" charset="0"/>
              </a:rPr>
            </a:br>
            <a:r>
              <a:rPr lang="fr-FR" sz="4000" dirty="0" smtClean="0">
                <a:latin typeface="Garamond" panose="02020404030301010803" pitchFamily="18" charset="0"/>
              </a:rPr>
              <a:t>Cette procédure peut prendre 2 à 12 mois en fonction de la nature du texte et de l' urgence signalée qui entraîne souvent des travaux intensifs.</a:t>
            </a:r>
            <a:br>
              <a:rPr lang="fr-FR" sz="4000" dirty="0" smtClean="0">
                <a:latin typeface="Garamond" panose="02020404030301010803" pitchFamily="18" charset="0"/>
              </a:rPr>
            </a:br>
            <a:r>
              <a:rPr lang="fr-FR" sz="2800" dirty="0" smtClean="0">
                <a:latin typeface="Garamond" panose="02020404030301010803" pitchFamily="18" charset="0"/>
              </a:rPr>
              <a:t/>
            </a:r>
            <a:br>
              <a:rPr lang="fr-FR" sz="2800" dirty="0" smtClean="0">
                <a:latin typeface="Garamond" panose="02020404030301010803" pitchFamily="18" charset="0"/>
              </a:rPr>
            </a:br>
            <a:endParaRPr lang="fr-FR" sz="2800" dirty="0">
              <a:latin typeface="Garamond" panose="02020404030301010803" pitchFamily="18" charset="0"/>
            </a:endParaRPr>
          </a:p>
        </p:txBody>
      </p:sp>
    </p:spTree>
    <p:extLst>
      <p:ext uri="{BB962C8B-B14F-4D97-AF65-F5344CB8AC3E}">
        <p14:creationId xmlns:p14="http://schemas.microsoft.com/office/powerpoint/2010/main" val="212080170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pic>
        <p:nvPicPr>
          <p:cNvPr id="6" name="Image 5"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sp>
        <p:nvSpPr>
          <p:cNvPr id="8" name="Titre 5"/>
          <p:cNvSpPr>
            <a:spLocks noGrp="1"/>
          </p:cNvSpPr>
          <p:nvPr>
            <p:ph type="title"/>
          </p:nvPr>
        </p:nvSpPr>
        <p:spPr>
          <a:xfrm>
            <a:off x="903190" y="3206357"/>
            <a:ext cx="10993247" cy="1325563"/>
          </a:xfrm>
        </p:spPr>
        <p:txBody>
          <a:bodyPr>
            <a:noAutofit/>
          </a:bodyPr>
          <a:lstStyle/>
          <a:p>
            <a:r>
              <a:rPr lang="fr-FR" sz="2800" dirty="0" smtClean="0">
                <a:latin typeface="Garamond" panose="02020404030301010803" pitchFamily="18" charset="0"/>
              </a:rPr>
              <a:t/>
            </a:r>
            <a:br>
              <a:rPr lang="fr-FR" sz="2800" dirty="0" smtClean="0">
                <a:latin typeface="Garamond" panose="02020404030301010803" pitchFamily="18" charset="0"/>
              </a:rPr>
            </a:br>
            <a:r>
              <a:rPr lang="fr-FR" sz="2800" dirty="0">
                <a:latin typeface="Garamond" panose="02020404030301010803" pitchFamily="18" charset="0"/>
              </a:rPr>
              <a:t/>
            </a:r>
            <a:br>
              <a:rPr lang="fr-FR" sz="2800" dirty="0">
                <a:latin typeface="Garamond" panose="02020404030301010803" pitchFamily="18" charset="0"/>
              </a:rPr>
            </a:br>
            <a:r>
              <a:rPr lang="fr-FR" dirty="0">
                <a:latin typeface="Garamond" panose="02020404030301010803" pitchFamily="18" charset="0"/>
              </a:rPr>
              <a:t>Textes sur les questions d’ élevage</a:t>
            </a:r>
            <a:r>
              <a:rPr lang="fr-FR" sz="2800" dirty="0" smtClean="0">
                <a:latin typeface="Garamond" panose="02020404030301010803" pitchFamily="18" charset="0"/>
              </a:rPr>
              <a:t/>
            </a:r>
            <a:br>
              <a:rPr lang="fr-FR" sz="2800" dirty="0" smtClean="0">
                <a:latin typeface="Garamond" panose="02020404030301010803" pitchFamily="18" charset="0"/>
              </a:rPr>
            </a:br>
            <a:r>
              <a:rPr lang="fr-FR" sz="2800" dirty="0">
                <a:latin typeface="Garamond" panose="02020404030301010803" pitchFamily="18" charset="0"/>
              </a:rPr>
              <a:t/>
            </a:r>
            <a:br>
              <a:rPr lang="fr-FR" sz="2800" dirty="0">
                <a:latin typeface="Garamond" panose="02020404030301010803" pitchFamily="18" charset="0"/>
              </a:rPr>
            </a:br>
            <a:r>
              <a:rPr lang="fr-FR" sz="4000" dirty="0" smtClean="0">
                <a:latin typeface="Garamond" panose="02020404030301010803" pitchFamily="18" charset="0"/>
              </a:rPr>
              <a:t>- Anciens </a:t>
            </a:r>
            <a:r>
              <a:rPr lang="fr-FR" sz="4000" dirty="0">
                <a:latin typeface="Garamond" panose="02020404030301010803" pitchFamily="18" charset="0"/>
              </a:rPr>
              <a:t>et nécessitent un toilettage;</a:t>
            </a:r>
            <a:br>
              <a:rPr lang="fr-FR" sz="4000" dirty="0">
                <a:latin typeface="Garamond" panose="02020404030301010803" pitchFamily="18" charset="0"/>
              </a:rPr>
            </a:br>
            <a:r>
              <a:rPr lang="fr-FR" sz="4000" dirty="0" smtClean="0">
                <a:latin typeface="Garamond" panose="02020404030301010803" pitchFamily="18" charset="0"/>
              </a:rPr>
              <a:t/>
            </a:r>
            <a:br>
              <a:rPr lang="fr-FR" sz="4000" dirty="0" smtClean="0">
                <a:latin typeface="Garamond" panose="02020404030301010803" pitchFamily="18" charset="0"/>
              </a:rPr>
            </a:br>
            <a:r>
              <a:rPr lang="fr-FR" sz="4000" dirty="0" smtClean="0">
                <a:latin typeface="Garamond" panose="02020404030301010803" pitchFamily="18" charset="0"/>
              </a:rPr>
              <a:t>- Besoin </a:t>
            </a:r>
            <a:r>
              <a:rPr lang="fr-FR" sz="4000" dirty="0">
                <a:latin typeface="Garamond" panose="02020404030301010803" pitchFamily="18" charset="0"/>
              </a:rPr>
              <a:t>de précisions sur le secteur du poulet de chair et </a:t>
            </a:r>
            <a:r>
              <a:rPr lang="fr-FR" sz="4000" dirty="0" smtClean="0">
                <a:latin typeface="Garamond" panose="02020404030301010803" pitchFamily="18" charset="0"/>
              </a:rPr>
              <a:t>l’organisation </a:t>
            </a:r>
            <a:r>
              <a:rPr lang="fr-FR" sz="4000" dirty="0">
                <a:latin typeface="Garamond" panose="02020404030301010803" pitchFamily="18" charset="0"/>
              </a:rPr>
              <a:t>de la chaîne de valeur</a:t>
            </a:r>
            <a:r>
              <a:rPr lang="fr-FR" sz="4000" dirty="0" smtClean="0">
                <a:latin typeface="Garamond" panose="02020404030301010803" pitchFamily="18" charset="0"/>
              </a:rPr>
              <a:t>;</a:t>
            </a:r>
            <a:br>
              <a:rPr lang="fr-FR" sz="4000" dirty="0" smtClean="0">
                <a:latin typeface="Garamond" panose="02020404030301010803" pitchFamily="18" charset="0"/>
              </a:rPr>
            </a:br>
            <a:r>
              <a:rPr lang="fr-FR" sz="4000" dirty="0">
                <a:latin typeface="Garamond" panose="02020404030301010803" pitchFamily="18" charset="0"/>
              </a:rPr>
              <a:t/>
            </a:r>
            <a:br>
              <a:rPr lang="fr-FR" sz="4000" dirty="0">
                <a:latin typeface="Garamond" panose="02020404030301010803" pitchFamily="18" charset="0"/>
              </a:rPr>
            </a:br>
            <a:r>
              <a:rPr lang="fr-FR" sz="4000" dirty="0">
                <a:latin typeface="Garamond" panose="02020404030301010803" pitchFamily="18" charset="0"/>
              </a:rPr>
              <a:t/>
            </a:r>
            <a:br>
              <a:rPr lang="fr-FR" sz="4000" dirty="0">
                <a:latin typeface="Garamond" panose="02020404030301010803" pitchFamily="18" charset="0"/>
              </a:rPr>
            </a:br>
            <a:r>
              <a:rPr lang="fr-FR" dirty="0"/>
              <a:t/>
            </a:r>
            <a:br>
              <a:rPr lang="fr-FR" dirty="0"/>
            </a:br>
            <a:r>
              <a:rPr lang="fr-FR" sz="2800" dirty="0">
                <a:latin typeface="Garamond" panose="02020404030301010803" pitchFamily="18" charset="0"/>
              </a:rPr>
              <a:t/>
            </a:r>
            <a:br>
              <a:rPr lang="fr-FR" sz="2800" dirty="0">
                <a:latin typeface="Garamond" panose="02020404030301010803" pitchFamily="18" charset="0"/>
              </a:rPr>
            </a:br>
            <a:endParaRPr lang="fr-FR" sz="2800" dirty="0">
              <a:latin typeface="Garamond" panose="02020404030301010803" pitchFamily="18" charset="0"/>
            </a:endParaRPr>
          </a:p>
        </p:txBody>
      </p:sp>
    </p:spTree>
    <p:extLst>
      <p:ext uri="{BB962C8B-B14F-4D97-AF65-F5344CB8AC3E}">
        <p14:creationId xmlns:p14="http://schemas.microsoft.com/office/powerpoint/2010/main" val="29601640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pic>
        <p:nvPicPr>
          <p:cNvPr id="6" name="Image 5"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sp>
        <p:nvSpPr>
          <p:cNvPr id="8" name="Titre 5"/>
          <p:cNvSpPr>
            <a:spLocks noGrp="1"/>
          </p:cNvSpPr>
          <p:nvPr>
            <p:ph type="title"/>
          </p:nvPr>
        </p:nvSpPr>
        <p:spPr>
          <a:xfrm>
            <a:off x="326573" y="1878303"/>
            <a:ext cx="11669486" cy="1325563"/>
          </a:xfrm>
        </p:spPr>
        <p:txBody>
          <a:bodyPr>
            <a:noAutofit/>
          </a:bodyPr>
          <a:lstStyle/>
          <a:p>
            <a:r>
              <a:rPr lang="fr-FR" sz="2800" dirty="0" smtClean="0">
                <a:latin typeface="Garamond" panose="02020404030301010803" pitchFamily="18" charset="0"/>
              </a:rPr>
              <a:t/>
            </a:r>
            <a:br>
              <a:rPr lang="fr-FR" sz="2800" dirty="0" smtClean="0">
                <a:latin typeface="Garamond" panose="02020404030301010803" pitchFamily="18" charset="0"/>
              </a:rPr>
            </a:br>
            <a:r>
              <a:rPr lang="fr-FR" sz="2800" dirty="0">
                <a:latin typeface="Garamond" panose="02020404030301010803" pitchFamily="18" charset="0"/>
              </a:rPr>
              <a:t/>
            </a:r>
            <a:br>
              <a:rPr lang="fr-FR" sz="2800" dirty="0">
                <a:latin typeface="Garamond" panose="02020404030301010803" pitchFamily="18" charset="0"/>
              </a:rPr>
            </a:br>
            <a:r>
              <a:rPr lang="fr-FR" sz="4000" dirty="0" smtClean="0">
                <a:latin typeface="Garamond" panose="02020404030301010803" pitchFamily="18" charset="0"/>
              </a:rPr>
              <a:t/>
            </a:r>
            <a:br>
              <a:rPr lang="fr-FR" sz="4000" dirty="0" smtClean="0">
                <a:latin typeface="Garamond" panose="02020404030301010803" pitchFamily="18" charset="0"/>
              </a:rPr>
            </a:br>
            <a:r>
              <a:rPr lang="fr-FR" sz="4000" dirty="0">
                <a:latin typeface="Garamond" panose="02020404030301010803" pitchFamily="18" charset="0"/>
              </a:rPr>
              <a:t/>
            </a:r>
            <a:br>
              <a:rPr lang="fr-FR" sz="4000" dirty="0">
                <a:latin typeface="Garamond" panose="02020404030301010803" pitchFamily="18" charset="0"/>
              </a:rPr>
            </a:br>
            <a:r>
              <a:rPr lang="fr-FR" sz="4000" dirty="0" smtClean="0">
                <a:latin typeface="Garamond" panose="02020404030301010803" pitchFamily="18" charset="0"/>
              </a:rPr>
              <a:t>- Pour </a:t>
            </a:r>
            <a:r>
              <a:rPr lang="fr-FR" sz="4000" dirty="0">
                <a:latin typeface="Garamond" panose="02020404030301010803" pitchFamily="18" charset="0"/>
              </a:rPr>
              <a:t>aller vite des spécialistes impliqués dans la chaîne de valeur du poulet de chair et des juristes aguerris aux procédures législatives et réglementaires doivent élaborer les textes et les exposés des motifs dans une forme et fond qui vont susciter le moins </a:t>
            </a:r>
            <a:r>
              <a:rPr lang="fr-FR" sz="4000" dirty="0" smtClean="0">
                <a:latin typeface="Garamond" panose="02020404030301010803" pitchFamily="18" charset="0"/>
              </a:rPr>
              <a:t>d’amendements </a:t>
            </a:r>
            <a:r>
              <a:rPr lang="fr-FR" sz="4000" dirty="0">
                <a:latin typeface="Garamond" panose="02020404030301010803" pitchFamily="18" charset="0"/>
              </a:rPr>
              <a:t>possibles.</a:t>
            </a:r>
            <a:br>
              <a:rPr lang="fr-FR" sz="4000" dirty="0">
                <a:latin typeface="Garamond" panose="02020404030301010803" pitchFamily="18" charset="0"/>
              </a:rPr>
            </a:br>
            <a:r>
              <a:rPr lang="fr-FR" dirty="0">
                <a:latin typeface="Garamond" panose="02020404030301010803" pitchFamily="18" charset="0"/>
              </a:rPr>
              <a:t/>
            </a:r>
            <a:br>
              <a:rPr lang="fr-FR" dirty="0">
                <a:latin typeface="Garamond" panose="02020404030301010803" pitchFamily="18" charset="0"/>
              </a:rPr>
            </a:br>
            <a:r>
              <a:rPr lang="fr-FR" sz="2800" dirty="0">
                <a:latin typeface="Garamond" panose="02020404030301010803" pitchFamily="18" charset="0"/>
              </a:rPr>
              <a:t/>
            </a:r>
            <a:br>
              <a:rPr lang="fr-FR" sz="2800" dirty="0">
                <a:latin typeface="Garamond" panose="02020404030301010803" pitchFamily="18" charset="0"/>
              </a:rPr>
            </a:br>
            <a:endParaRPr lang="fr-FR" sz="2800" dirty="0">
              <a:latin typeface="Garamond" panose="02020404030301010803" pitchFamily="18" charset="0"/>
            </a:endParaRPr>
          </a:p>
        </p:txBody>
      </p:sp>
      <p:sp>
        <p:nvSpPr>
          <p:cNvPr id="9" name="Rectangle 8"/>
          <p:cNvSpPr/>
          <p:nvPr/>
        </p:nvSpPr>
        <p:spPr>
          <a:xfrm>
            <a:off x="392974" y="4577644"/>
            <a:ext cx="12016740" cy="1323439"/>
          </a:xfrm>
          <a:prstGeom prst="rect">
            <a:avLst/>
          </a:prstGeom>
        </p:spPr>
        <p:txBody>
          <a:bodyPr wrap="square">
            <a:spAutoFit/>
          </a:bodyPr>
          <a:lstStyle/>
          <a:p>
            <a:pPr algn="ctr"/>
            <a:r>
              <a:rPr lang="en-US" altLang="fr-FR" sz="4000" b="1" dirty="0">
                <a:latin typeface="Garamond" panose="02020404030301010803" pitchFamily="18" charset="0"/>
                <a:cs typeface="Garamond" panose="02020404030301010803" pitchFamily="18" charset="0"/>
              </a:rPr>
              <a:t>JE VOUS REMERCIE DE VOTRE AIMABLE </a:t>
            </a:r>
            <a:r>
              <a:rPr lang="en-US" altLang="fr-FR" sz="4000" b="1" dirty="0" smtClean="0">
                <a:latin typeface="Garamond" panose="02020404030301010803" pitchFamily="18" charset="0"/>
                <a:cs typeface="Garamond" panose="02020404030301010803" pitchFamily="18" charset="0"/>
              </a:rPr>
              <a:t>ATTENTION </a:t>
            </a:r>
            <a:r>
              <a:rPr lang="en-US" altLang="fr-FR" sz="3200" b="1" dirty="0" smtClean="0">
                <a:latin typeface="Garamond" panose="02020404030301010803" pitchFamily="18" charset="0"/>
                <a:cs typeface="Garamond" panose="02020404030301010803" pitchFamily="18" charset="0"/>
              </a:rPr>
              <a:t>!</a:t>
            </a:r>
            <a:endParaRPr lang="en-US" altLang="fr-FR" sz="3200" b="1" dirty="0">
              <a:latin typeface="Garamond" panose="02020404030301010803" pitchFamily="18" charset="0"/>
              <a:cs typeface="Garamond" panose="02020404030301010803" pitchFamily="18" charset="0"/>
            </a:endParaRPr>
          </a:p>
        </p:txBody>
      </p:sp>
    </p:spTree>
    <p:extLst>
      <p:ext uri="{BB962C8B-B14F-4D97-AF65-F5344CB8AC3E}">
        <p14:creationId xmlns:p14="http://schemas.microsoft.com/office/powerpoint/2010/main" val="407447238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684</TotalTime>
  <Words>172</Words>
  <Application>Microsoft Office PowerPoint</Application>
  <PresentationFormat>Grand écran</PresentationFormat>
  <Paragraphs>21</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Calibri</vt:lpstr>
      <vt:lpstr>Calibri Light</vt:lpstr>
      <vt:lpstr>Garamond</vt:lpstr>
      <vt:lpstr>Times New Roman</vt:lpstr>
      <vt:lpstr>Thème Office</vt:lpstr>
      <vt:lpstr>Présentation PowerPoint</vt:lpstr>
      <vt:lpstr>1. Préparation du texte par le cabinet du Chef du Gouvernement ou par le Ministère initiateur; 2. Examen en Conseil interministériel; 3. Adoption en Conseil des Ministres;  </vt:lpstr>
      <vt:lpstr>4. Transmission du projet de texte de loi ou de l’ordonnance au Parlement par le Ministère en charge des relations avec le Parlement;   5. Réception du texte de loi par l' Assemblée nationale ou le Sénat en fonction de la nature du texte;  6. Attribution à la commission générale concernée par le sujet et programmation des travaux;</vt:lpstr>
      <vt:lpstr>   7. En fonction de la taille du texte, examen direct en commission générale ou constitution d' une commission ad hoc ; 8. Examen en commission générale des conclusions des travaux de la commission ad hoc et adoption du texte; 9. Adoption du texte en séance plénière et transmission à l' autre chambre du Parlement.  </vt:lpstr>
      <vt:lpstr>  10. Examen par l' autre chambre du parlement selon les étapes précitées jusqu'à son adoption en plénière par ladite chambre et transmission au Gouvernement.  1 1. En cas d' adoption du texte par les 2 chambres du Parlement en des termes non identiques, une commission mixte paritaire composée des députés et des sénateurs est mise place en vue de produire un texte consensuel ;  </vt:lpstr>
      <vt:lpstr>    12. Adoption du texte par les 2 chambres séparément et transmission au Gouvernement en vue de sa promulgation par le Président de la République.</vt:lpstr>
      <vt:lpstr>  Textes sur les questions d’ élevage  - Anciens et nécessitent un toilettage;  - Besoin de précisions sur le secteur du poulet de chair et l’organisation de la chaîne de valeur;     </vt:lpstr>
      <vt:lpstr>    - Pour aller vite des spécialistes impliqués dans la chaîne de valeur du poulet de chair et des juristes aguerris aux procédures législatives et réglementaires doivent élaborer les textes et les exposés des motifs dans une forme et fond qui vont susciter le moins d’amendements possibles.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Ange Mavoungou</dc:creator>
  <cp:lastModifiedBy>hp</cp:lastModifiedBy>
  <cp:revision>22</cp:revision>
  <dcterms:created xsi:type="dcterms:W3CDTF">2025-07-15T17:21:54Z</dcterms:created>
  <dcterms:modified xsi:type="dcterms:W3CDTF">2025-08-25T07:09:34Z</dcterms:modified>
</cp:coreProperties>
</file>