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72" r:id="rId5"/>
    <p:sldId id="269" r:id="rId6"/>
    <p:sldId id="273" r:id="rId7"/>
    <p:sldId id="264" r:id="rId8"/>
    <p:sldId id="270" r:id="rId9"/>
    <p:sldId id="265" r:id="rId10"/>
    <p:sldId id="266" r:id="rId11"/>
    <p:sldId id="267" r:id="rId12"/>
    <p:sldId id="275" r:id="rId13"/>
    <p:sldId id="276" r:id="rId14"/>
    <p:sldId id="268" r:id="rId15"/>
    <p:sldId id="277" r:id="rId1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AC67296E-815A-49F1-980B-58B41D4E5CC7}">
          <p14:sldIdLst>
            <p14:sldId id="257"/>
            <p14:sldId id="258"/>
            <p14:sldId id="260"/>
            <p14:sldId id="272"/>
            <p14:sldId id="269"/>
            <p14:sldId id="273"/>
            <p14:sldId id="264"/>
            <p14:sldId id="270"/>
          </p14:sldIdLst>
        </p14:section>
        <p14:section name="Section sans titre" id="{D1F306CF-EB09-45CC-B598-1E7699066986}">
          <p14:sldIdLst>
            <p14:sldId id="265"/>
            <p14:sldId id="266"/>
            <p14:sldId id="267"/>
            <p14:sldId id="275"/>
            <p14:sldId id="276"/>
            <p14:sldId id="268"/>
            <p14:sldId id="27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68" autoAdjust="0"/>
    <p:restoredTop sz="94660"/>
  </p:normalViewPr>
  <p:slideViewPr>
    <p:cSldViewPr snapToGrid="0">
      <p:cViewPr varScale="1">
        <p:scale>
          <a:sx n="74" d="100"/>
          <a:sy n="74" d="100"/>
        </p:scale>
        <p:origin x="9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p>
        </p:txBody>
      </p:sp>
      <p:sp>
        <p:nvSpPr>
          <p:cNvPr id="4" name="Espace réservé de la date 3"/>
          <p:cNvSpPr>
            <a:spLocks noGrp="1"/>
          </p:cNvSpPr>
          <p:nvPr>
            <p:ph type="dt" sz="half" idx="10"/>
          </p:nvPr>
        </p:nvSpPr>
        <p:spPr/>
        <p:txBody>
          <a:bodyPr/>
          <a:lstStyle/>
          <a:p>
            <a:fld id="{FBB7234D-F52C-46B0-91CC-71198564F670}" type="datetimeFigureOut">
              <a:rPr lang="fr-FR" smtClean="0"/>
              <a:t>25/08/2025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1578986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B7234D-F52C-46B0-91CC-71198564F670}" type="datetimeFigureOut">
              <a:rPr lang="fr-FR" smtClean="0"/>
              <a:t>25/08/2025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1797093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B7234D-F52C-46B0-91CC-71198564F670}" type="datetimeFigureOut">
              <a:rPr lang="fr-FR" smtClean="0"/>
              <a:t>25/08/2025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414229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Monitor 2007 Title, 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p:nvPr>
        </p:nvSpPr>
        <p:spPr>
          <a:xfrm>
            <a:off x="512064" y="1261872"/>
            <a:ext cx="11180064" cy="5184648"/>
          </a:xfrm>
        </p:spPr>
        <p:txBody>
          <a:bodyPr/>
          <a:lstStyle>
            <a:lvl1pPr marL="0" indent="0">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0797211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BB7234D-F52C-46B0-91CC-71198564F670}" type="datetimeFigureOut">
              <a:rPr lang="fr-FR" smtClean="0"/>
              <a:t>25/08/2025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4025306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FBB7234D-F52C-46B0-91CC-71198564F670}" type="datetimeFigureOut">
              <a:rPr lang="fr-FR" smtClean="0"/>
              <a:t>25/08/2025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1246719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BB7234D-F52C-46B0-91CC-71198564F670}" type="datetimeFigureOut">
              <a:rPr lang="fr-FR" smtClean="0"/>
              <a:t>25/08/2025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2978005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BB7234D-F52C-46B0-91CC-71198564F670}" type="datetimeFigureOut">
              <a:rPr lang="fr-FR" smtClean="0"/>
              <a:t>25/08/2025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39734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BB7234D-F52C-46B0-91CC-71198564F670}" type="datetimeFigureOut">
              <a:rPr lang="fr-FR" smtClean="0"/>
              <a:t>25/08/2025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2790826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BB7234D-F52C-46B0-91CC-71198564F670}" type="datetimeFigureOut">
              <a:rPr lang="fr-FR" smtClean="0"/>
              <a:t>25/08/2025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38752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FBB7234D-F52C-46B0-91CC-71198564F670}" type="datetimeFigureOut">
              <a:rPr lang="fr-FR" smtClean="0"/>
              <a:t>25/08/2025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2883621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FBB7234D-F52C-46B0-91CC-71198564F670}" type="datetimeFigureOut">
              <a:rPr lang="fr-FR" smtClean="0"/>
              <a:t>25/08/2025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6303CAC-1AD1-4907-922B-FA6408D56FB4}" type="slidenum">
              <a:rPr lang="fr-FR" smtClean="0"/>
              <a:t>‹N°›</a:t>
            </a:fld>
            <a:endParaRPr lang="fr-FR"/>
          </a:p>
        </p:txBody>
      </p:sp>
    </p:spTree>
    <p:extLst>
      <p:ext uri="{BB962C8B-B14F-4D97-AF65-F5344CB8AC3E}">
        <p14:creationId xmlns:p14="http://schemas.microsoft.com/office/powerpoint/2010/main" val="2487509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7234D-F52C-46B0-91CC-71198564F670}" type="datetimeFigureOut">
              <a:rPr lang="fr-FR" smtClean="0"/>
              <a:t>25/08/2025</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303CAC-1AD1-4907-922B-FA6408D56FB4}" type="slidenum">
              <a:rPr lang="fr-FR" smtClean="0"/>
              <a:t>‹N°›</a:t>
            </a:fld>
            <a:endParaRPr lang="fr-FR"/>
          </a:p>
        </p:txBody>
      </p:sp>
    </p:spTree>
    <p:extLst>
      <p:ext uri="{BB962C8B-B14F-4D97-AF65-F5344CB8AC3E}">
        <p14:creationId xmlns:p14="http://schemas.microsoft.com/office/powerpoint/2010/main" val="3455115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 11" descr="C:\Users\LENOVO\Desktop\Supports Forum\PROGRAMME MAV-02.png"/>
          <p:cNvPicPr/>
          <p:nvPr/>
        </p:nvPicPr>
        <p:blipFill>
          <a:blip r:embed="rId2">
            <a:extLst>
              <a:ext uri="{28A0092B-C50C-407E-A947-70E740481C1C}">
                <a14:useLocalDpi xmlns:a14="http://schemas.microsoft.com/office/drawing/2010/main" val="0"/>
              </a:ext>
            </a:extLst>
          </a:blip>
          <a:srcRect b="75565"/>
          <a:stretch>
            <a:fillRect/>
          </a:stretch>
        </p:blipFill>
        <p:spPr bwMode="auto">
          <a:xfrm>
            <a:off x="2013527" y="55416"/>
            <a:ext cx="7952510" cy="2830945"/>
          </a:xfrm>
          <a:prstGeom prst="rect">
            <a:avLst/>
          </a:prstGeom>
          <a:noFill/>
          <a:ln>
            <a:noFill/>
          </a:ln>
        </p:spPr>
      </p:pic>
      <p:sp>
        <p:nvSpPr>
          <p:cNvPr id="3" name="Rectangle 2"/>
          <p:cNvSpPr/>
          <p:nvPr/>
        </p:nvSpPr>
        <p:spPr>
          <a:xfrm>
            <a:off x="300182" y="2997375"/>
            <a:ext cx="11379200" cy="3483261"/>
          </a:xfrm>
          <a:prstGeom prst="rect">
            <a:avLst/>
          </a:prstGeom>
        </p:spPr>
        <p:txBody>
          <a:bodyPr wrap="square">
            <a:spAutoFit/>
          </a:bodyPr>
          <a:lstStyle/>
          <a:p>
            <a:pPr indent="449580" algn="ctr">
              <a:lnSpc>
                <a:spcPct val="115000"/>
              </a:lnSpc>
              <a:spcAft>
                <a:spcPts val="0"/>
              </a:spcAft>
            </a:pPr>
            <a:r>
              <a:rPr lang="fr-FR" sz="3600" b="1" spc="300" dirty="0">
                <a:solidFill>
                  <a:schemeClr val="accent5">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Diagnostic de l’état actuel de la filière avicole</a:t>
            </a:r>
          </a:p>
          <a:p>
            <a:pPr indent="449580" algn="ctr">
              <a:lnSpc>
                <a:spcPct val="115000"/>
              </a:lnSpc>
              <a:spcAft>
                <a:spcPts val="0"/>
              </a:spcAft>
            </a:pPr>
            <a:endParaRPr lang="fr-FR" sz="2800" dirty="0">
              <a:latin typeface="Calibri" panose="020F0502020204030204" pitchFamily="34" charset="0"/>
              <a:ea typeface="Calibri" panose="020F0502020204030204" pitchFamily="34" charset="0"/>
              <a:cs typeface="Times New Roman" panose="02020603050405020304" pitchFamily="18" charset="0"/>
            </a:endParaRPr>
          </a:p>
          <a:p>
            <a:pPr indent="449580" algn="ctr">
              <a:lnSpc>
                <a:spcPct val="115000"/>
              </a:lnSpc>
              <a:spcAft>
                <a:spcPts val="0"/>
              </a:spcAft>
            </a:pPr>
            <a:r>
              <a:rPr lang="fr-FR" sz="3600"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Présentation de la filière avicole au Gabon </a:t>
            </a:r>
          </a:p>
          <a:p>
            <a:pPr indent="449580" algn="ctr">
              <a:lnSpc>
                <a:spcPct val="115000"/>
              </a:lnSpc>
              <a:spcAft>
                <a:spcPts val="0"/>
              </a:spcAft>
            </a:pPr>
            <a:endParaRPr lang="fr-FR" sz="900" i="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r>
              <a:rPr lang="fr-FR" altLang="en-US" sz="3600" b="1" dirty="0">
                <a:latin typeface="Garamond" panose="02020404030301010803" pitchFamily="18" charset="0"/>
                <a:cs typeface="Garamond" panose="02020404030301010803" pitchFamily="18" charset="0"/>
              </a:rPr>
              <a:t>Par : Jean-Jacques MOUYABI</a:t>
            </a:r>
          </a:p>
          <a:p>
            <a:pPr algn="ctr"/>
            <a:r>
              <a:rPr lang="fr-FR" altLang="en-US" sz="3600" b="1" dirty="0">
                <a:latin typeface="Garamond" panose="02020404030301010803" pitchFamily="18" charset="0"/>
                <a:cs typeface="Garamond" panose="02020404030301010803" pitchFamily="18" charset="0"/>
              </a:rPr>
              <a:t>Directeur Général de l’Elevage</a:t>
            </a:r>
          </a:p>
          <a:p>
            <a:pPr indent="449580" algn="ctr">
              <a:lnSpc>
                <a:spcPct val="115000"/>
              </a:lnSpc>
            </a:pPr>
            <a:r>
              <a:rPr lang="fr-FR" altLang="en-US" sz="2000" dirty="0"/>
              <a:t>25-26 Aout 2025</a:t>
            </a:r>
            <a:endParaRPr lang="fr-FR" sz="3600"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9245714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844839"/>
          </a:xfrm>
        </p:spPr>
        <p:txBody>
          <a:bodyPr anchor="ctr">
            <a:normAutofit/>
          </a:bodyPr>
          <a:lstStyle/>
          <a:p>
            <a:r>
              <a:rPr lang="fr-FR" sz="2800" i="1" dirty="0">
                <a:latin typeface="Garamond" panose="02020404030301010803" pitchFamily="18" charset="0"/>
              </a:rPr>
              <a:t>3- Le marché avicole gabonais (suite et fin)</a:t>
            </a:r>
            <a:endParaRPr lang="en-US" sz="2800" dirty="0"/>
          </a:p>
        </p:txBody>
      </p:sp>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8" name="Image 7"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graphicFrame>
        <p:nvGraphicFramePr>
          <p:cNvPr id="6" name="Tableau 6">
            <a:extLst>
              <a:ext uri="{FF2B5EF4-FFF2-40B4-BE49-F238E27FC236}">
                <a16:creationId xmlns:a16="http://schemas.microsoft.com/office/drawing/2014/main" id="{99E0621A-29B4-4D6A-0930-ACC3A336DE3A}"/>
              </a:ext>
            </a:extLst>
          </p:cNvPr>
          <p:cNvGraphicFramePr>
            <a:graphicFrameLocks noGrp="1"/>
          </p:cNvGraphicFramePr>
          <p:nvPr>
            <p:extLst>
              <p:ext uri="{D42A27DB-BD31-4B8C-83A1-F6EECF244321}">
                <p14:modId xmlns:p14="http://schemas.microsoft.com/office/powerpoint/2010/main" val="3122197550"/>
              </p:ext>
            </p:extLst>
          </p:nvPr>
        </p:nvGraphicFramePr>
        <p:xfrm>
          <a:off x="674254" y="1690688"/>
          <a:ext cx="10679546" cy="1981200"/>
        </p:xfrm>
        <a:graphic>
          <a:graphicData uri="http://schemas.openxmlformats.org/drawingml/2006/table">
            <a:tbl>
              <a:tblPr firstRow="1" bandRow="1">
                <a:tableStyleId>{5C22544A-7EE6-4342-B048-85BDC9FD1C3A}</a:tableStyleId>
              </a:tblPr>
              <a:tblGrid>
                <a:gridCol w="5339773">
                  <a:extLst>
                    <a:ext uri="{9D8B030D-6E8A-4147-A177-3AD203B41FA5}">
                      <a16:colId xmlns:a16="http://schemas.microsoft.com/office/drawing/2014/main" val="2119143062"/>
                    </a:ext>
                  </a:extLst>
                </a:gridCol>
                <a:gridCol w="5339773">
                  <a:extLst>
                    <a:ext uri="{9D8B030D-6E8A-4147-A177-3AD203B41FA5}">
                      <a16:colId xmlns:a16="http://schemas.microsoft.com/office/drawing/2014/main" val="4019089394"/>
                    </a:ext>
                  </a:extLst>
                </a:gridCol>
              </a:tblGrid>
              <a:tr h="370840">
                <a:tc>
                  <a:txBody>
                    <a:bodyPr/>
                    <a:lstStyle/>
                    <a:p>
                      <a:pPr algn="ctr"/>
                      <a:r>
                        <a:rPr lang="fr-FR" sz="2000" dirty="0"/>
                        <a:t>Importations d’œufs de consommation</a:t>
                      </a:r>
                    </a:p>
                  </a:txBody>
                  <a:tcPr/>
                </a:tc>
                <a:tc>
                  <a:txBody>
                    <a:bodyPr/>
                    <a:lstStyle/>
                    <a:p>
                      <a:pPr algn="ctr"/>
                      <a:r>
                        <a:rPr lang="fr-FR" sz="2000" dirty="0"/>
                        <a:t>Volumes </a:t>
                      </a:r>
                      <a:r>
                        <a:rPr lang="fr-FR" sz="2000" dirty="0" err="1"/>
                        <a:t>faiblesI</a:t>
                      </a:r>
                      <a:endParaRPr lang="fr-FR" sz="2000" dirty="0"/>
                    </a:p>
                  </a:txBody>
                  <a:tcPr/>
                </a:tc>
                <a:extLst>
                  <a:ext uri="{0D108BD9-81ED-4DB2-BD59-A6C34878D82A}">
                    <a16:rowId xmlns:a16="http://schemas.microsoft.com/office/drawing/2014/main" val="1632987790"/>
                  </a:ext>
                </a:extLst>
              </a:tr>
              <a:tr h="370840">
                <a:tc>
                  <a:txBody>
                    <a:bodyPr/>
                    <a:lstStyle/>
                    <a:p>
                      <a:r>
                        <a:rPr lang="fr-FR" sz="2000" dirty="0"/>
                        <a:t>Importations d’œufs à couver</a:t>
                      </a:r>
                    </a:p>
                  </a:txBody>
                  <a:tcPr/>
                </a:tc>
                <a:tc>
                  <a:txBody>
                    <a:bodyPr/>
                    <a:lstStyle/>
                    <a:p>
                      <a:r>
                        <a:rPr lang="fr-FR" sz="2000" dirty="0"/>
                        <a:t>Très faibles, pas de volume significatif</a:t>
                      </a:r>
                    </a:p>
                  </a:txBody>
                  <a:tcPr/>
                </a:tc>
                <a:extLst>
                  <a:ext uri="{0D108BD9-81ED-4DB2-BD59-A6C34878D82A}">
                    <a16:rowId xmlns:a16="http://schemas.microsoft.com/office/drawing/2014/main" val="4053947369"/>
                  </a:ext>
                </a:extLst>
              </a:tr>
              <a:tr h="370840">
                <a:tc>
                  <a:txBody>
                    <a:bodyPr/>
                    <a:lstStyle/>
                    <a:p>
                      <a:r>
                        <a:rPr lang="fr-FR" sz="2000" dirty="0"/>
                        <a:t>Importations de poussins</a:t>
                      </a:r>
                    </a:p>
                  </a:txBody>
                  <a:tcPr/>
                </a:tc>
                <a:tc>
                  <a:txBody>
                    <a:bodyPr/>
                    <a:lstStyle/>
                    <a:p>
                      <a:r>
                        <a:rPr lang="fr-FR" sz="2000" dirty="0"/>
                        <a:t>300 000</a:t>
                      </a:r>
                    </a:p>
                  </a:txBody>
                  <a:tcPr/>
                </a:tc>
                <a:extLst>
                  <a:ext uri="{0D108BD9-81ED-4DB2-BD59-A6C34878D82A}">
                    <a16:rowId xmlns:a16="http://schemas.microsoft.com/office/drawing/2014/main" val="628212994"/>
                  </a:ext>
                </a:extLst>
              </a:tr>
              <a:tr h="370840">
                <a:tc>
                  <a:txBody>
                    <a:bodyPr/>
                    <a:lstStyle/>
                    <a:p>
                      <a:r>
                        <a:rPr lang="fr-FR" sz="2000" dirty="0"/>
                        <a:t>Importations de poulets congelés</a:t>
                      </a:r>
                    </a:p>
                  </a:txBody>
                  <a:tcPr/>
                </a:tc>
                <a:tc>
                  <a:txBody>
                    <a:bodyPr/>
                    <a:lstStyle/>
                    <a:p>
                      <a:r>
                        <a:rPr lang="fr-FR" sz="2000" dirty="0"/>
                        <a:t>60 000 t</a:t>
                      </a:r>
                    </a:p>
                  </a:txBody>
                  <a:tcPr/>
                </a:tc>
                <a:extLst>
                  <a:ext uri="{0D108BD9-81ED-4DB2-BD59-A6C34878D82A}">
                    <a16:rowId xmlns:a16="http://schemas.microsoft.com/office/drawing/2014/main" val="1103876629"/>
                  </a:ext>
                </a:extLst>
              </a:tr>
              <a:tr h="370840">
                <a:tc>
                  <a:txBody>
                    <a:bodyPr/>
                    <a:lstStyle/>
                    <a:p>
                      <a:r>
                        <a:rPr lang="fr-FR" sz="2000" dirty="0"/>
                        <a:t>Origines principales des importations</a:t>
                      </a:r>
                    </a:p>
                  </a:txBody>
                  <a:tcPr/>
                </a:tc>
                <a:tc>
                  <a:txBody>
                    <a:bodyPr/>
                    <a:lstStyle/>
                    <a:p>
                      <a:r>
                        <a:rPr lang="fr-FR" sz="2000" dirty="0"/>
                        <a:t>Europe, Brésil, USA</a:t>
                      </a:r>
                    </a:p>
                  </a:txBody>
                  <a:tcPr/>
                </a:tc>
                <a:extLst>
                  <a:ext uri="{0D108BD9-81ED-4DB2-BD59-A6C34878D82A}">
                    <a16:rowId xmlns:a16="http://schemas.microsoft.com/office/drawing/2014/main" val="3451235030"/>
                  </a:ext>
                </a:extLst>
              </a:tr>
            </a:tbl>
          </a:graphicData>
        </a:graphic>
      </p:graphicFrame>
      <p:sp>
        <p:nvSpPr>
          <p:cNvPr id="3" name="Rectangle 2"/>
          <p:cNvSpPr/>
          <p:nvPr/>
        </p:nvSpPr>
        <p:spPr>
          <a:xfrm>
            <a:off x="570293" y="3978709"/>
            <a:ext cx="2443939" cy="369332"/>
          </a:xfrm>
          <a:prstGeom prst="rect">
            <a:avLst/>
          </a:prstGeom>
        </p:spPr>
        <p:txBody>
          <a:bodyPr wrap="none">
            <a:spAutoFit/>
          </a:bodyPr>
          <a:lstStyle/>
          <a:p>
            <a:r>
              <a:rPr lang="fr-FR" dirty="0"/>
              <a:t>Source : SOPRODA,2025</a:t>
            </a:r>
          </a:p>
        </p:txBody>
      </p:sp>
    </p:spTree>
    <p:extLst>
      <p:ext uri="{BB962C8B-B14F-4D97-AF65-F5344CB8AC3E}">
        <p14:creationId xmlns:p14="http://schemas.microsoft.com/office/powerpoint/2010/main" val="114350890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0908" y="205436"/>
            <a:ext cx="10148455" cy="1325563"/>
          </a:xfrm>
        </p:spPr>
        <p:txBody>
          <a:bodyPr anchor="ctr">
            <a:normAutofit fontScale="90000"/>
          </a:bodyPr>
          <a:lstStyle/>
          <a:p>
            <a:pPr marL="742950" lvl="1" indent="-285750" algn="l">
              <a:lnSpc>
                <a:spcPct val="115000"/>
              </a:lnSpc>
              <a:spcBef>
                <a:spcPts val="600"/>
              </a:spcBef>
              <a:spcAft>
                <a:spcPts val="300"/>
              </a:spcAft>
              <a:buFont typeface="+mj-lt"/>
              <a:buAutoNum type="alphaLcParenR"/>
            </a:pPr>
            <a:r>
              <a:rPr lang="fr-FR" sz="2800" dirty="0">
                <a:latin typeface="Garamond" panose="02020404030301010803" pitchFamily="18" charset="0"/>
              </a:rPr>
              <a:t>4.</a:t>
            </a:r>
            <a:r>
              <a:rPr lang="en-US" altLang="fr-FR" sz="2800" dirty="0">
                <a:latin typeface="Garamond" panose="02020404030301010803" pitchFamily="18" charset="0"/>
                <a:cs typeface="Garamond" panose="02020404030301010803" pitchFamily="18" charset="0"/>
              </a:rPr>
              <a:t> Contraintes identifiées</a:t>
            </a: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r>
              <a:rPr lang="en-US" altLang="fr-FR" sz="3100" b="1" dirty="0">
                <a:latin typeface="Garamond" panose="02020404030301010803" pitchFamily="18" charset="0"/>
                <a:cs typeface="Garamond" panose="02020404030301010803" pitchFamily="18" charset="0"/>
              </a:rPr>
              <a:t>IV- </a:t>
            </a:r>
            <a:r>
              <a:rPr lang="fr-FR" sz="3100" b="1" kern="100" dirty="0">
                <a:ln>
                  <a:noFill/>
                </a:ln>
                <a:solidFill>
                  <a:srgbClr val="000000"/>
                </a:solidFill>
                <a:effectLst>
                  <a:outerShdw blurRad="38100" dist="19050" dir="2700000" algn="tl">
                    <a:schemeClr val="dk1">
                      <a:alpha val="40000"/>
                    </a:schemeClr>
                  </a:outerShdw>
                </a:effectLst>
                <a:latin typeface="Garamond" panose="02020404030301010803" pitchFamily="18" charset="0"/>
                <a:ea typeface="Aptos" panose="020B0004020202020204" pitchFamily="34" charset="0"/>
                <a:cs typeface="Times New Roman" panose="02020603050405020304" pitchFamily="18" charset="0"/>
              </a:rPr>
              <a:t>Contraintes </a:t>
            </a:r>
            <a:br>
              <a:rPr lang="fr-FR" sz="3100" b="1" kern="100" dirty="0">
                <a:ln>
                  <a:noFill/>
                </a:ln>
                <a:solidFill>
                  <a:srgbClr val="000000"/>
                </a:solidFill>
                <a:effectLst>
                  <a:outerShdw blurRad="38100" dist="19050" dir="2700000" algn="tl">
                    <a:schemeClr val="dk1">
                      <a:alpha val="40000"/>
                    </a:schemeClr>
                  </a:outerShdw>
                </a:effectLst>
                <a:latin typeface="Garamond" panose="02020404030301010803" pitchFamily="18" charset="0"/>
                <a:ea typeface="Aptos" panose="020B0004020202020204" pitchFamily="34" charset="0"/>
                <a:cs typeface="Times New Roman" panose="02020603050405020304" pitchFamily="18" charset="0"/>
              </a:rPr>
            </a:br>
            <a:r>
              <a:rPr lang="fr-FR" sz="3100" b="1" kern="100" dirty="0">
                <a:solidFill>
                  <a:srgbClr val="000000"/>
                </a:solidFill>
                <a:effectLst>
                  <a:outerShdw blurRad="38100" dist="19050" dir="2700000" algn="tl">
                    <a:schemeClr val="dk1">
                      <a:alpha val="40000"/>
                    </a:schemeClr>
                  </a:outerShdw>
                </a:effectLst>
                <a:latin typeface="Garamond" panose="02020404030301010803" pitchFamily="18" charset="0"/>
                <a:ea typeface="Aptos" panose="020B0004020202020204" pitchFamily="34" charset="0"/>
                <a:cs typeface="Times New Roman" panose="02020603050405020304" pitchFamily="18" charset="0"/>
              </a:rPr>
              <a:t>IV.1- Contraintes Techniques</a:t>
            </a: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fr-FR" kern="100" dirty="0">
                <a:effectLst/>
                <a:latin typeface="Garamond" panose="02020404030301010803" pitchFamily="18" charset="0"/>
                <a:ea typeface="Aptos" panose="020B0004020202020204" pitchFamily="34" charset="0"/>
                <a:cs typeface="Times New Roman" panose="02020603050405020304" pitchFamily="18" charset="0"/>
              </a:rPr>
            </a:br>
            <a:endParaRPr lang="en-US" sz="2200" dirty="0">
              <a:latin typeface="Garamond" panose="02020404030301010803" pitchFamily="18" charset="0"/>
            </a:endParaRPr>
          </a:p>
        </p:txBody>
      </p:sp>
      <p:graphicFrame>
        <p:nvGraphicFramePr>
          <p:cNvPr id="4" name="Content Placeholder 10"/>
          <p:cNvGraphicFramePr>
            <a:graphicFrameLocks/>
          </p:cNvGraphicFramePr>
          <p:nvPr>
            <p:extLst>
              <p:ext uri="{D42A27DB-BD31-4B8C-83A1-F6EECF244321}">
                <p14:modId xmlns:p14="http://schemas.microsoft.com/office/powerpoint/2010/main" val="1498626260"/>
              </p:ext>
            </p:extLst>
          </p:nvPr>
        </p:nvGraphicFramePr>
        <p:xfrm>
          <a:off x="-417423" y="27334901"/>
          <a:ext cx="834845" cy="4817823"/>
        </p:xfrm>
        <a:graphic>
          <a:graphicData uri="http://schemas.openxmlformats.org/drawingml/2006/table">
            <a:tbl>
              <a:tblPr/>
              <a:tblGrid>
                <a:gridCol w="834845">
                  <a:extLst>
                    <a:ext uri="{9D8B030D-6E8A-4147-A177-3AD203B41FA5}">
                      <a16:colId xmlns:a16="http://schemas.microsoft.com/office/drawing/2014/main" val="20000"/>
                    </a:ext>
                  </a:extLst>
                </a:gridCol>
              </a:tblGrid>
              <a:tr h="2379423">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8" name="Image 7"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6" name="Rectangle 5"/>
          <p:cNvSpPr/>
          <p:nvPr/>
        </p:nvSpPr>
        <p:spPr>
          <a:xfrm>
            <a:off x="417422" y="1280793"/>
            <a:ext cx="11369963" cy="5386090"/>
          </a:xfrm>
          <a:prstGeom prst="rect">
            <a:avLst/>
          </a:prstGeom>
        </p:spPr>
        <p:txBody>
          <a:bodyPr wrap="square">
            <a:spAutoFit/>
          </a:bodyPr>
          <a:lstStyle/>
          <a:p>
            <a:r>
              <a:rPr lang="fr-FR" sz="2200" b="1"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Faible capacité de production locale</a:t>
            </a:r>
            <a:r>
              <a:rPr lang="fr-FR" sz="22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 : La production reste essentiellement artisanale, avec des exploitations de faible dimension, rarement au-delà de 1000 têtes ; </a:t>
            </a:r>
          </a:p>
          <a:p>
            <a:br>
              <a:rPr lang="fr-FR" sz="20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br>
            <a:r>
              <a:rPr lang="fr-FR" sz="2200" b="1"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Manque d’infrastructures spécialisées</a:t>
            </a:r>
            <a:r>
              <a:rPr lang="fr-FR" sz="22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 : Le pays ne dispose d’aucun abattoir moderne, d’aucune chaîne de froid, limitant ainsi la mise en marché formelle ; </a:t>
            </a:r>
          </a:p>
          <a:p>
            <a:br>
              <a:rPr lang="fr-FR" sz="20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br>
            <a:r>
              <a:rPr lang="fr-FR" sz="2200" b="1"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Capacité nationale de couvaison insuffisante</a:t>
            </a:r>
            <a:r>
              <a:rPr lang="fr-FR" sz="22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 : L’approvisionnement en poussins repose sur un seul opérateur privé (SMAG), ne couvrant ni les volumes ni les standards qualitatifs nécessaires pour soutenir une montée en puissance de la production ;</a:t>
            </a:r>
          </a:p>
          <a:p>
            <a:br>
              <a:rPr lang="fr-FR" sz="20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br>
            <a:r>
              <a:rPr lang="fr-FR" sz="2200" b="1"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Absence de producteurs des œufs à couver</a:t>
            </a:r>
            <a:r>
              <a:rPr lang="fr-FR" sz="22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 : il est nécessaire de promouvoir la production locale des poussins d’un jour pour le développement de la filière avicole ; </a:t>
            </a:r>
          </a:p>
          <a:p>
            <a:endParaRPr lang="fr-FR" sz="20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endParaRPr>
          </a:p>
          <a:p>
            <a:r>
              <a:rPr lang="fr-FR" sz="2200" b="1"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Qualité et régularité des aliments pour</a:t>
            </a:r>
            <a:r>
              <a:rPr lang="fr-FR" sz="22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 </a:t>
            </a:r>
            <a:r>
              <a:rPr lang="fr-FR" sz="2200" b="1"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volaille</a:t>
            </a:r>
            <a:r>
              <a:rPr lang="fr-FR" sz="22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 : L’alimentation animale repose sur des matières premières importées, souvent onéreuses et irrégulièrement disponibles, et non adaptés au type d’élevage compromettant ainsi à l’amont la qualité nutritionnelle de la provende.</a:t>
            </a:r>
            <a:endParaRPr lang="fr-FR" sz="2200" dirty="0"/>
          </a:p>
        </p:txBody>
      </p:sp>
    </p:spTree>
    <p:extLst>
      <p:ext uri="{BB962C8B-B14F-4D97-AF65-F5344CB8AC3E}">
        <p14:creationId xmlns:p14="http://schemas.microsoft.com/office/powerpoint/2010/main" val="342340046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0908" y="205436"/>
            <a:ext cx="10148455" cy="1325563"/>
          </a:xfrm>
        </p:spPr>
        <p:txBody>
          <a:bodyPr anchor="ctr">
            <a:normAutofit fontScale="90000"/>
          </a:bodyPr>
          <a:lstStyle/>
          <a:p>
            <a:pPr marL="742950" lvl="1" indent="-285750" algn="l">
              <a:lnSpc>
                <a:spcPct val="115000"/>
              </a:lnSpc>
              <a:spcBef>
                <a:spcPts val="600"/>
              </a:spcBef>
              <a:spcAft>
                <a:spcPts val="300"/>
              </a:spcAft>
              <a:buFont typeface="+mj-lt"/>
              <a:buAutoNum type="alphaLcParenR"/>
            </a:pPr>
            <a:r>
              <a:rPr lang="fr-FR" sz="2800" dirty="0">
                <a:latin typeface="Garamond" panose="02020404030301010803" pitchFamily="18" charset="0"/>
              </a:rPr>
              <a:t>4.</a:t>
            </a:r>
            <a:r>
              <a:rPr lang="en-US" altLang="fr-FR" sz="2800" dirty="0">
                <a:latin typeface="Garamond" panose="02020404030301010803" pitchFamily="18" charset="0"/>
                <a:cs typeface="Garamond" panose="02020404030301010803" pitchFamily="18" charset="0"/>
              </a:rPr>
              <a:t> Contraintes identifiées</a:t>
            </a: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r>
              <a:rPr lang="en-US" altLang="fr-FR" sz="3100" b="1" dirty="0">
                <a:latin typeface="Garamond" panose="02020404030301010803" pitchFamily="18" charset="0"/>
                <a:cs typeface="Garamond" panose="02020404030301010803" pitchFamily="18" charset="0"/>
              </a:rPr>
              <a:t>IV- </a:t>
            </a:r>
            <a:r>
              <a:rPr lang="fr-FR" sz="3100" b="1" kern="100" dirty="0">
                <a:ln>
                  <a:noFill/>
                </a:ln>
                <a:solidFill>
                  <a:srgbClr val="000000"/>
                </a:solidFill>
                <a:effectLst>
                  <a:outerShdw blurRad="38100" dist="19050" dir="2700000" algn="tl">
                    <a:schemeClr val="dk1">
                      <a:alpha val="40000"/>
                    </a:schemeClr>
                  </a:outerShdw>
                </a:effectLst>
                <a:latin typeface="Garamond" panose="02020404030301010803" pitchFamily="18" charset="0"/>
                <a:ea typeface="Aptos" panose="020B0004020202020204" pitchFamily="34" charset="0"/>
                <a:cs typeface="Times New Roman" panose="02020603050405020304" pitchFamily="18" charset="0"/>
              </a:rPr>
              <a:t>Contraintes </a:t>
            </a:r>
            <a:br>
              <a:rPr lang="fr-FR" sz="3100" b="1" kern="100" dirty="0">
                <a:ln>
                  <a:noFill/>
                </a:ln>
                <a:solidFill>
                  <a:srgbClr val="000000"/>
                </a:solidFill>
                <a:effectLst>
                  <a:outerShdw blurRad="38100" dist="19050" dir="2700000" algn="tl">
                    <a:schemeClr val="dk1">
                      <a:alpha val="40000"/>
                    </a:schemeClr>
                  </a:outerShdw>
                </a:effectLst>
                <a:latin typeface="Garamond" panose="02020404030301010803" pitchFamily="18" charset="0"/>
                <a:ea typeface="Aptos" panose="020B0004020202020204" pitchFamily="34" charset="0"/>
                <a:cs typeface="Times New Roman" panose="02020603050405020304" pitchFamily="18" charset="0"/>
              </a:rPr>
            </a:br>
            <a:r>
              <a:rPr lang="fr-FR" sz="3100" b="1" kern="100" dirty="0">
                <a:solidFill>
                  <a:srgbClr val="000000"/>
                </a:solidFill>
                <a:effectLst>
                  <a:outerShdw blurRad="38100" dist="19050" dir="2700000" algn="tl">
                    <a:schemeClr val="dk1">
                      <a:alpha val="40000"/>
                    </a:schemeClr>
                  </a:outerShdw>
                </a:effectLst>
                <a:latin typeface="Garamond" panose="02020404030301010803" pitchFamily="18" charset="0"/>
                <a:ea typeface="Aptos" panose="020B0004020202020204" pitchFamily="34" charset="0"/>
                <a:cs typeface="Times New Roman" panose="02020603050405020304" pitchFamily="18" charset="0"/>
              </a:rPr>
              <a:t>IV.1- Contraintes Techniques</a:t>
            </a: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fr-FR" kern="100" dirty="0">
                <a:effectLst/>
                <a:latin typeface="Garamond" panose="02020404030301010803" pitchFamily="18" charset="0"/>
                <a:ea typeface="Aptos" panose="020B0004020202020204" pitchFamily="34" charset="0"/>
                <a:cs typeface="Times New Roman" panose="02020603050405020304" pitchFamily="18" charset="0"/>
              </a:rPr>
            </a:br>
            <a:endParaRPr lang="en-US" sz="2200" dirty="0">
              <a:latin typeface="Garamond" panose="02020404030301010803" pitchFamily="18" charset="0"/>
            </a:endParaRPr>
          </a:p>
        </p:txBody>
      </p:sp>
      <p:graphicFrame>
        <p:nvGraphicFramePr>
          <p:cNvPr id="4" name="Content Placeholder 10"/>
          <p:cNvGraphicFramePr>
            <a:graphicFrameLocks/>
          </p:cNvGraphicFramePr>
          <p:nvPr>
            <p:extLst>
              <p:ext uri="{D42A27DB-BD31-4B8C-83A1-F6EECF244321}">
                <p14:modId xmlns:p14="http://schemas.microsoft.com/office/powerpoint/2010/main" val="1498626260"/>
              </p:ext>
            </p:extLst>
          </p:nvPr>
        </p:nvGraphicFramePr>
        <p:xfrm>
          <a:off x="-417423" y="27334901"/>
          <a:ext cx="834845" cy="4817823"/>
        </p:xfrm>
        <a:graphic>
          <a:graphicData uri="http://schemas.openxmlformats.org/drawingml/2006/table">
            <a:tbl>
              <a:tblPr/>
              <a:tblGrid>
                <a:gridCol w="834845">
                  <a:extLst>
                    <a:ext uri="{9D8B030D-6E8A-4147-A177-3AD203B41FA5}">
                      <a16:colId xmlns:a16="http://schemas.microsoft.com/office/drawing/2014/main" val="20000"/>
                    </a:ext>
                  </a:extLst>
                </a:gridCol>
              </a:tblGrid>
              <a:tr h="2379423">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8" name="Image 7"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535709" y="1570327"/>
            <a:ext cx="11148291" cy="3816429"/>
          </a:xfrm>
          <a:prstGeom prst="rect">
            <a:avLst/>
          </a:prstGeom>
        </p:spPr>
        <p:txBody>
          <a:bodyPr wrap="square">
            <a:spAutoFit/>
          </a:bodyPr>
          <a:lstStyle/>
          <a:p>
            <a:r>
              <a:rPr lang="fr-FR" sz="2200" b="1"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Encadrement technique insuffisant</a:t>
            </a:r>
            <a:r>
              <a:rPr lang="fr-FR" sz="22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 : Le déficit d’agents, de centres de formation spécialisés et de dispositifs de vulgarisation freine l’amélioration des pratiques ;</a:t>
            </a:r>
          </a:p>
          <a:p>
            <a:br>
              <a:rPr lang="fr-FR" sz="2200" kern="100" dirty="0">
                <a:latin typeface="Garamond" panose="02020404030301010803" pitchFamily="18" charset="0"/>
                <a:ea typeface="Aptos" panose="020B0004020202020204" pitchFamily="34" charset="0"/>
                <a:cs typeface="Times New Roman" panose="02020603050405020304" pitchFamily="18" charset="0"/>
              </a:rPr>
            </a:br>
            <a:r>
              <a:rPr lang="fr-FR" sz="2200" b="1"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Faible organisation des producteurs</a:t>
            </a:r>
            <a:r>
              <a:rPr lang="fr-FR" sz="22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 : La dispersion des producteurs et l'insuffisance de structuration en coopératives limitent la mutualisation des efforts, la contractualisation avec l’aval de la filière et l’accès au marché ;</a:t>
            </a:r>
          </a:p>
          <a:p>
            <a:br>
              <a:rPr lang="fr-FR" sz="2200" kern="100" dirty="0">
                <a:latin typeface="Garamond" panose="02020404030301010803" pitchFamily="18" charset="0"/>
                <a:ea typeface="Aptos" panose="020B0004020202020204" pitchFamily="34" charset="0"/>
                <a:cs typeface="Times New Roman" panose="02020603050405020304" pitchFamily="18" charset="0"/>
              </a:rPr>
            </a:br>
            <a:r>
              <a:rPr lang="fr-FR" sz="2200" b="1"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Difficulté d’accès au foncier</a:t>
            </a:r>
            <a:r>
              <a:rPr lang="fr-FR" sz="22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 : L’accès à des terres sécurisées et aménagées reste l’un des défis majeurs du secteur agricole. Plus de 334 000 hectares de terres agricoles ont récemment été attribuées au Ministère de l’Agriculture par la Commission Nationale d’Affectation des Terres (CNAT). Ces terres pour la plupart non sécurisées et non aménagées restent inaccessibles aux exploitants agricoles.</a:t>
            </a:r>
            <a:endParaRPr lang="fr-FR" sz="2200" dirty="0"/>
          </a:p>
        </p:txBody>
      </p:sp>
    </p:spTree>
    <p:extLst>
      <p:ext uri="{BB962C8B-B14F-4D97-AF65-F5344CB8AC3E}">
        <p14:creationId xmlns:p14="http://schemas.microsoft.com/office/powerpoint/2010/main" val="1161250469"/>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0908" y="205436"/>
            <a:ext cx="10148455" cy="1325563"/>
          </a:xfrm>
        </p:spPr>
        <p:txBody>
          <a:bodyPr anchor="ctr">
            <a:normAutofit fontScale="90000"/>
          </a:bodyPr>
          <a:lstStyle/>
          <a:p>
            <a:pPr marL="742950" lvl="1" indent="-285750" algn="l">
              <a:lnSpc>
                <a:spcPct val="115000"/>
              </a:lnSpc>
              <a:spcBef>
                <a:spcPts val="600"/>
              </a:spcBef>
              <a:spcAft>
                <a:spcPts val="300"/>
              </a:spcAft>
              <a:buFont typeface="+mj-lt"/>
              <a:buAutoNum type="alphaLcParenR"/>
            </a:pPr>
            <a:r>
              <a:rPr lang="fr-FR" sz="2800" dirty="0">
                <a:latin typeface="Garamond" panose="02020404030301010803" pitchFamily="18" charset="0"/>
              </a:rPr>
              <a:t>4.</a:t>
            </a:r>
            <a:r>
              <a:rPr lang="en-US" altLang="fr-FR" sz="2800" dirty="0">
                <a:latin typeface="Garamond" panose="02020404030301010803" pitchFamily="18" charset="0"/>
                <a:cs typeface="Garamond" panose="02020404030301010803" pitchFamily="18" charset="0"/>
              </a:rPr>
              <a:t> Contraintes identifiées</a:t>
            </a: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r>
              <a:rPr lang="en-US" altLang="fr-FR" sz="3100" b="1" dirty="0">
                <a:latin typeface="Garamond" panose="02020404030301010803" pitchFamily="18" charset="0"/>
                <a:cs typeface="Garamond" panose="02020404030301010803" pitchFamily="18" charset="0"/>
              </a:rPr>
              <a:t>IV- </a:t>
            </a:r>
            <a:r>
              <a:rPr lang="fr-FR" sz="3100" b="1" kern="100" dirty="0">
                <a:ln>
                  <a:noFill/>
                </a:ln>
                <a:solidFill>
                  <a:srgbClr val="000000"/>
                </a:solidFill>
                <a:effectLst>
                  <a:outerShdw blurRad="38100" dist="19050" dir="2700000" algn="tl">
                    <a:schemeClr val="dk1">
                      <a:alpha val="40000"/>
                    </a:schemeClr>
                  </a:outerShdw>
                </a:effectLst>
                <a:latin typeface="Garamond" panose="02020404030301010803" pitchFamily="18" charset="0"/>
                <a:ea typeface="Aptos" panose="020B0004020202020204" pitchFamily="34" charset="0"/>
                <a:cs typeface="Times New Roman" panose="02020603050405020304" pitchFamily="18" charset="0"/>
              </a:rPr>
              <a:t>Contraintes </a:t>
            </a:r>
            <a:br>
              <a:rPr lang="fr-FR" sz="3100" b="1" kern="100" dirty="0">
                <a:ln>
                  <a:noFill/>
                </a:ln>
                <a:solidFill>
                  <a:srgbClr val="000000"/>
                </a:solidFill>
                <a:effectLst>
                  <a:outerShdw blurRad="38100" dist="19050" dir="2700000" algn="tl">
                    <a:schemeClr val="dk1">
                      <a:alpha val="40000"/>
                    </a:schemeClr>
                  </a:outerShdw>
                </a:effectLst>
                <a:latin typeface="Garamond" panose="02020404030301010803" pitchFamily="18" charset="0"/>
                <a:ea typeface="Aptos" panose="020B0004020202020204" pitchFamily="34" charset="0"/>
                <a:cs typeface="Times New Roman" panose="02020603050405020304" pitchFamily="18" charset="0"/>
              </a:rPr>
            </a:br>
            <a:r>
              <a:rPr lang="fr-FR" sz="3100" b="1" kern="100" dirty="0">
                <a:solidFill>
                  <a:srgbClr val="000000"/>
                </a:solidFill>
                <a:effectLst>
                  <a:outerShdw blurRad="38100" dist="19050" dir="2700000" algn="tl">
                    <a:schemeClr val="dk1">
                      <a:alpha val="40000"/>
                    </a:schemeClr>
                  </a:outerShdw>
                </a:effectLst>
                <a:latin typeface="Garamond" panose="02020404030301010803" pitchFamily="18" charset="0"/>
                <a:ea typeface="Aptos" panose="020B0004020202020204" pitchFamily="34" charset="0"/>
                <a:cs typeface="Times New Roman" panose="02020603050405020304" pitchFamily="18" charset="0"/>
              </a:rPr>
              <a:t>IV.2- Contraintes Economiques et Financières</a:t>
            </a:r>
            <a:r>
              <a:rPr lang="en-US" sz="4400" dirty="0">
                <a:latin typeface="Garamond" panose="02020404030301010803" pitchFamily="18" charset="0"/>
                <a:ea typeface="Aptos" panose="020B0004020202020204" pitchFamily="34" charset="0"/>
                <a:cs typeface="Times New Roman" panose="02020603050405020304" pitchFamily="18" charset="0"/>
              </a:rPr>
              <a:t> </a:t>
            </a: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en-US" altLang="fr-FR" sz="4400" dirty="0">
                <a:latin typeface="Garamond" panose="02020404030301010803" pitchFamily="18" charset="0"/>
                <a:cs typeface="Garamond" panose="02020404030301010803" pitchFamily="18" charset="0"/>
              </a:rPr>
            </a:br>
            <a:br>
              <a:rPr lang="fr-FR" kern="100" dirty="0">
                <a:effectLst/>
                <a:latin typeface="Garamond" panose="02020404030301010803" pitchFamily="18" charset="0"/>
                <a:ea typeface="Aptos" panose="020B0004020202020204" pitchFamily="34" charset="0"/>
                <a:cs typeface="Times New Roman" panose="02020603050405020304" pitchFamily="18" charset="0"/>
              </a:rPr>
            </a:br>
            <a:endParaRPr lang="en-US" sz="2200" dirty="0">
              <a:latin typeface="Garamond" panose="02020404030301010803" pitchFamily="18" charset="0"/>
            </a:endParaRPr>
          </a:p>
        </p:txBody>
      </p:sp>
      <p:graphicFrame>
        <p:nvGraphicFramePr>
          <p:cNvPr id="4" name="Content Placeholder 10"/>
          <p:cNvGraphicFramePr>
            <a:graphicFrameLocks/>
          </p:cNvGraphicFramePr>
          <p:nvPr>
            <p:extLst>
              <p:ext uri="{D42A27DB-BD31-4B8C-83A1-F6EECF244321}">
                <p14:modId xmlns:p14="http://schemas.microsoft.com/office/powerpoint/2010/main" val="1498626260"/>
              </p:ext>
            </p:extLst>
          </p:nvPr>
        </p:nvGraphicFramePr>
        <p:xfrm>
          <a:off x="-417423" y="27334901"/>
          <a:ext cx="834845" cy="4817823"/>
        </p:xfrm>
        <a:graphic>
          <a:graphicData uri="http://schemas.openxmlformats.org/drawingml/2006/table">
            <a:tbl>
              <a:tblPr/>
              <a:tblGrid>
                <a:gridCol w="834845">
                  <a:extLst>
                    <a:ext uri="{9D8B030D-6E8A-4147-A177-3AD203B41FA5}">
                      <a16:colId xmlns:a16="http://schemas.microsoft.com/office/drawing/2014/main" val="20000"/>
                    </a:ext>
                  </a:extLst>
                </a:gridCol>
              </a:tblGrid>
              <a:tr h="2379423">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8" name="Image 7"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3" name="Rectangle 2"/>
          <p:cNvSpPr/>
          <p:nvPr/>
        </p:nvSpPr>
        <p:spPr>
          <a:xfrm>
            <a:off x="498764" y="1937466"/>
            <a:ext cx="11148291" cy="3190104"/>
          </a:xfrm>
          <a:prstGeom prst="rect">
            <a:avLst/>
          </a:prstGeom>
        </p:spPr>
        <p:txBody>
          <a:bodyPr wrap="square">
            <a:spAutoFit/>
          </a:bodyPr>
          <a:lstStyle/>
          <a:p>
            <a:pPr lvl="0" algn="just">
              <a:lnSpc>
                <a:spcPct val="115000"/>
              </a:lnSpc>
              <a:spcBef>
                <a:spcPts val="600"/>
              </a:spcBef>
              <a:spcAft>
                <a:spcPts val="300"/>
              </a:spcAft>
            </a:pPr>
            <a:r>
              <a:rPr lang="fr-FR" sz="2200" b="1"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Coût de l’aliment prohibitif</a:t>
            </a:r>
            <a:r>
              <a:rPr lang="fr-FR" sz="22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 : L’aliment représente à lui seul plus de 60 % du coût total de production. Le prix d’un kg de poulet local est estimé entre 4.000 et 4.500 FCFA sur pieds, contre environ 1.000 FCFA pour le poulet importé sous forme de découpe et de qualité inférieure, rendant ce dernier plus accessible malgré son éloignement géographique;</a:t>
            </a:r>
          </a:p>
          <a:p>
            <a:pPr lvl="0" algn="just">
              <a:lnSpc>
                <a:spcPct val="115000"/>
              </a:lnSpc>
              <a:spcBef>
                <a:spcPts val="600"/>
              </a:spcBef>
              <a:spcAft>
                <a:spcPts val="300"/>
              </a:spcAft>
            </a:pPr>
            <a:endParaRPr lang="fr-FR" sz="800" kern="100" dirty="0">
              <a:latin typeface="Garamond" panose="02020404030301010803" pitchFamily="18" charset="0"/>
              <a:ea typeface="Aptos" panose="020B0004020202020204" pitchFamily="34" charset="0"/>
              <a:cs typeface="Times New Roman" panose="02020603050405020304" pitchFamily="18" charset="0"/>
            </a:endParaRPr>
          </a:p>
          <a:p>
            <a:pPr lvl="0" algn="just">
              <a:lnSpc>
                <a:spcPct val="115000"/>
              </a:lnSpc>
              <a:spcBef>
                <a:spcPts val="600"/>
              </a:spcBef>
              <a:spcAft>
                <a:spcPts val="300"/>
              </a:spcAft>
            </a:pPr>
            <a:r>
              <a:rPr lang="fr-FR" sz="2200" b="1"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Absence de mécanismes de financement adaptés</a:t>
            </a:r>
            <a:r>
              <a:rPr lang="fr-FR" sz="2200" kern="100" dirty="0">
                <a:solidFill>
                  <a:srgbClr val="000000"/>
                </a:solidFill>
                <a:latin typeface="Garamond" panose="02020404030301010803" pitchFamily="18" charset="0"/>
                <a:ea typeface="Aptos" panose="020B0004020202020204" pitchFamily="34" charset="0"/>
                <a:cs typeface="Times New Roman" panose="02020603050405020304" pitchFamily="18" charset="0"/>
              </a:rPr>
              <a:t> : Les éleveurs, notamment les petits et moyens producteurs, n’ont pas accès à des crédits adaptés ou à des subventions ciblées, freinant l’investissement et la modernisation des outils de production.</a:t>
            </a:r>
          </a:p>
        </p:txBody>
      </p:sp>
    </p:spTree>
    <p:extLst>
      <p:ext uri="{BB962C8B-B14F-4D97-AF65-F5344CB8AC3E}">
        <p14:creationId xmlns:p14="http://schemas.microsoft.com/office/powerpoint/2010/main" val="285615193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30867" y="368721"/>
            <a:ext cx="8989229" cy="786384"/>
          </a:xfrm>
        </p:spPr>
        <p:txBody>
          <a:bodyPr>
            <a:normAutofit/>
          </a:bodyPr>
          <a:lstStyle/>
          <a:p>
            <a:r>
              <a:rPr lang="en-US" sz="2800" b="1" dirty="0">
                <a:latin typeface="Garamond" panose="02020404030301010803" pitchFamily="18" charset="0"/>
              </a:rPr>
              <a:t>V. Conclusion</a:t>
            </a:r>
            <a:endParaRPr lang="fr-FR" sz="2800" b="1" dirty="0">
              <a:latin typeface="Garamond" panose="02020404030301010803" pitchFamily="18" charset="0"/>
            </a:endParaRPr>
          </a:p>
        </p:txBody>
      </p:sp>
      <p:sp>
        <p:nvSpPr>
          <p:cNvPr id="4"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5" name="Image 4"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6" name="ZoneTexte 5">
            <a:extLst>
              <a:ext uri="{FF2B5EF4-FFF2-40B4-BE49-F238E27FC236}">
                <a16:creationId xmlns:a16="http://schemas.microsoft.com/office/drawing/2014/main" id="{44786DB8-A879-AA1A-4510-CB3BC9BF5C11}"/>
              </a:ext>
            </a:extLst>
          </p:cNvPr>
          <p:cNvSpPr txBox="1"/>
          <p:nvPr/>
        </p:nvSpPr>
        <p:spPr>
          <a:xfrm>
            <a:off x="581891" y="1462717"/>
            <a:ext cx="10889673" cy="2339102"/>
          </a:xfrm>
          <a:prstGeom prst="rect">
            <a:avLst/>
          </a:prstGeom>
          <a:noFill/>
        </p:spPr>
        <p:txBody>
          <a:bodyPr wrap="square">
            <a:spAutoFit/>
          </a:bodyPr>
          <a:lstStyle/>
          <a:p>
            <a:pPr algn="just"/>
            <a:r>
              <a:rPr lang="en-US" altLang="fr-FR" sz="2200" dirty="0">
                <a:latin typeface="Garamond" panose="02020404030301010803" pitchFamily="18" charset="0"/>
                <a:cs typeface="Garamond" panose="02020404030301010803" pitchFamily="18" charset="0"/>
              </a:rPr>
              <a:t>Le </a:t>
            </a:r>
            <a:r>
              <a:rPr lang="en-US" altLang="fr-FR" sz="2200" dirty="0" err="1">
                <a:latin typeface="Garamond" panose="02020404030301010803" pitchFamily="18" charset="0"/>
                <a:cs typeface="Garamond" panose="02020404030301010803" pitchFamily="18" charset="0"/>
              </a:rPr>
              <a:t>présent</a:t>
            </a:r>
            <a:r>
              <a:rPr lang="en-US" altLang="fr-FR" sz="2200" dirty="0">
                <a:latin typeface="Garamond" panose="02020404030301010803" pitchFamily="18" charset="0"/>
                <a:cs typeface="Garamond" panose="02020404030301010803" pitchFamily="18" charset="0"/>
              </a:rPr>
              <a:t> forum </a:t>
            </a:r>
            <a:r>
              <a:rPr lang="en-US" altLang="fr-FR" sz="2200" dirty="0" err="1">
                <a:latin typeface="Garamond" panose="02020404030301010803" pitchFamily="18" charset="0"/>
                <a:cs typeface="Garamond" panose="02020404030301010803" pitchFamily="18" charset="0"/>
              </a:rPr>
              <a:t>est</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une</a:t>
            </a:r>
            <a:r>
              <a:rPr lang="en-US" altLang="fr-FR" sz="2200" dirty="0">
                <a:latin typeface="Garamond" panose="02020404030301010803" pitchFamily="18" charset="0"/>
                <a:cs typeface="Garamond" panose="02020404030301010803" pitchFamily="18" charset="0"/>
              </a:rPr>
              <a:t> occasion pour </a:t>
            </a:r>
            <a:r>
              <a:rPr lang="en-US" altLang="fr-FR" sz="2200" dirty="0" err="1">
                <a:latin typeface="Garamond" panose="02020404030301010803" pitchFamily="18" charset="0"/>
                <a:cs typeface="Garamond" panose="02020404030301010803" pitchFamily="18" charset="0"/>
              </a:rPr>
              <a:t>tous</a:t>
            </a:r>
            <a:r>
              <a:rPr lang="en-US" altLang="fr-FR" sz="2200" dirty="0">
                <a:latin typeface="Garamond" panose="02020404030301010803" pitchFamily="18" charset="0"/>
                <a:cs typeface="Garamond" panose="02020404030301010803" pitchFamily="18" charset="0"/>
              </a:rPr>
              <a:t> les </a:t>
            </a:r>
            <a:r>
              <a:rPr lang="en-US" altLang="fr-FR" sz="2200" dirty="0" err="1">
                <a:latin typeface="Garamond" panose="02020404030301010803" pitchFamily="18" charset="0"/>
                <a:cs typeface="Garamond" panose="02020404030301010803" pitchFamily="18" charset="0"/>
              </a:rPr>
              <a:t>acteurs</a:t>
            </a:r>
            <a:r>
              <a:rPr lang="en-US" altLang="fr-FR" sz="2200" dirty="0">
                <a:latin typeface="Garamond" panose="02020404030301010803" pitchFamily="18" charset="0"/>
                <a:cs typeface="Garamond" panose="02020404030301010803" pitchFamily="18" charset="0"/>
              </a:rPr>
              <a:t> de la </a:t>
            </a:r>
            <a:r>
              <a:rPr lang="en-US" altLang="fr-FR" sz="2200" dirty="0" err="1">
                <a:latin typeface="Garamond" panose="02020404030301010803" pitchFamily="18" charset="0"/>
                <a:cs typeface="Garamond" panose="02020404030301010803" pitchFamily="18" charset="0"/>
              </a:rPr>
              <a:t>filière</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réunis</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ici</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d’échanger</a:t>
            </a:r>
            <a:r>
              <a:rPr lang="en-US" altLang="fr-FR" sz="2200" dirty="0">
                <a:latin typeface="Garamond" panose="02020404030301010803" pitchFamily="18" charset="0"/>
                <a:cs typeface="Garamond" panose="02020404030301010803" pitchFamily="18" charset="0"/>
              </a:rPr>
              <a:t>, et de faire des </a:t>
            </a:r>
            <a:r>
              <a:rPr lang="en-US" altLang="fr-FR" sz="2200" dirty="0" err="1">
                <a:latin typeface="Garamond" panose="02020404030301010803" pitchFamily="18" charset="0"/>
                <a:cs typeface="Garamond" panose="02020404030301010803" pitchFamily="18" charset="0"/>
              </a:rPr>
              <a:t>récommandations</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pertinentes</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afin</a:t>
            </a:r>
            <a:r>
              <a:rPr lang="en-US" altLang="fr-FR" sz="2200" dirty="0">
                <a:latin typeface="Garamond" panose="02020404030301010803" pitchFamily="18" charset="0"/>
                <a:cs typeface="Garamond" panose="02020404030301010803" pitchFamily="18" charset="0"/>
              </a:rPr>
              <a:t> de </a:t>
            </a:r>
            <a:r>
              <a:rPr lang="en-US" altLang="fr-FR" sz="2200" dirty="0" err="1">
                <a:latin typeface="Garamond" panose="02020404030301010803" pitchFamily="18" charset="0"/>
                <a:cs typeface="Garamond" panose="02020404030301010803" pitchFamily="18" charset="0"/>
              </a:rPr>
              <a:t>consolider</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notre</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stratégie</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nationale</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assortie</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d’une</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feuille</a:t>
            </a:r>
            <a:r>
              <a:rPr lang="en-US" altLang="fr-FR" sz="2200" dirty="0">
                <a:latin typeface="Garamond" panose="02020404030301010803" pitchFamily="18" charset="0"/>
                <a:cs typeface="Garamond" panose="02020404030301010803" pitchFamily="18" charset="0"/>
              </a:rPr>
              <a:t> de route </a:t>
            </a:r>
            <a:r>
              <a:rPr lang="en-US" altLang="fr-FR" sz="2200" dirty="0" err="1">
                <a:latin typeface="Garamond" panose="02020404030301010803" pitchFamily="18" charset="0"/>
                <a:cs typeface="Garamond" panose="02020404030301010803" pitchFamily="18" charset="0"/>
              </a:rPr>
              <a:t>claire</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précise</a:t>
            </a:r>
            <a:r>
              <a:rPr lang="en-US" altLang="fr-FR" sz="2200" dirty="0">
                <a:latin typeface="Garamond" panose="02020404030301010803" pitchFamily="18" charset="0"/>
                <a:cs typeface="Garamond" panose="02020404030301010803" pitchFamily="18" charset="0"/>
              </a:rPr>
              <a:t> 2025- 2027, pour </a:t>
            </a:r>
            <a:r>
              <a:rPr lang="en-US" altLang="fr-FR" sz="2200" dirty="0" err="1">
                <a:latin typeface="Garamond" panose="02020404030301010803" pitchFamily="18" charset="0"/>
                <a:cs typeface="Garamond" panose="02020404030301010803" pitchFamily="18" charset="0"/>
              </a:rPr>
              <a:t>développer</a:t>
            </a:r>
            <a:r>
              <a:rPr lang="en-US" altLang="fr-FR" sz="2200" dirty="0">
                <a:latin typeface="Garamond" panose="02020404030301010803" pitchFamily="18" charset="0"/>
                <a:cs typeface="Garamond" panose="02020404030301010803" pitchFamily="18" charset="0"/>
              </a:rPr>
              <a:t> de manière durable la </a:t>
            </a:r>
            <a:r>
              <a:rPr lang="en-US" altLang="fr-FR" sz="2200" dirty="0" err="1">
                <a:latin typeface="Garamond" panose="02020404030301010803" pitchFamily="18" charset="0"/>
                <a:cs typeface="Garamond" panose="02020404030301010803" pitchFamily="18" charset="0"/>
              </a:rPr>
              <a:t>filière</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avicole</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nationale</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arrêter</a:t>
            </a:r>
            <a:r>
              <a:rPr lang="en-US" altLang="fr-FR" sz="2200" dirty="0">
                <a:latin typeface="Garamond" panose="02020404030301010803" pitchFamily="18" charset="0"/>
                <a:cs typeface="Garamond" panose="02020404030301010803" pitchFamily="18" charset="0"/>
              </a:rPr>
              <a:t> les importations de </a:t>
            </a:r>
            <a:r>
              <a:rPr lang="en-US" altLang="fr-FR" sz="2200" dirty="0" err="1">
                <a:latin typeface="Garamond" panose="02020404030301010803" pitchFamily="18" charset="0"/>
                <a:cs typeface="Garamond" panose="02020404030301010803" pitchFamily="18" charset="0"/>
              </a:rPr>
              <a:t>poulets</a:t>
            </a:r>
            <a:r>
              <a:rPr lang="en-US" altLang="fr-FR" sz="2200" dirty="0">
                <a:latin typeface="Garamond" panose="02020404030301010803" pitchFamily="18" charset="0"/>
                <a:cs typeface="Garamond" panose="02020404030301010803" pitchFamily="18" charset="0"/>
              </a:rPr>
              <a:t> de chair, </a:t>
            </a:r>
            <a:r>
              <a:rPr lang="en-US" altLang="fr-FR" sz="2200" dirty="0" err="1">
                <a:latin typeface="Garamond" panose="02020404030301010803" pitchFamily="18" charset="0"/>
                <a:cs typeface="Garamond" panose="02020404030301010803" pitchFamily="18" charset="0"/>
              </a:rPr>
              <a:t>créer</a:t>
            </a:r>
            <a:r>
              <a:rPr lang="en-US" altLang="fr-FR" sz="2200" dirty="0">
                <a:latin typeface="Garamond" panose="02020404030301010803" pitchFamily="18" charset="0"/>
                <a:cs typeface="Garamond" panose="02020404030301010803" pitchFamily="18" charset="0"/>
              </a:rPr>
              <a:t> de la richesse au </a:t>
            </a:r>
            <a:r>
              <a:rPr lang="en-US" altLang="fr-FR" sz="2200" dirty="0" err="1">
                <a:latin typeface="Garamond" panose="02020404030301010803" pitchFamily="18" charset="0"/>
                <a:cs typeface="Garamond" panose="02020404030301010803" pitchFamily="18" charset="0"/>
              </a:rPr>
              <a:t>niveau</a:t>
            </a:r>
            <a:r>
              <a:rPr lang="en-US" altLang="fr-FR" sz="2200" dirty="0">
                <a:latin typeface="Garamond" panose="02020404030301010803" pitchFamily="18" charset="0"/>
                <a:cs typeface="Garamond" panose="02020404030301010803" pitchFamily="18" charset="0"/>
              </a:rPr>
              <a:t> local, </a:t>
            </a:r>
            <a:r>
              <a:rPr lang="en-US" altLang="fr-FR" sz="2200" dirty="0" err="1">
                <a:latin typeface="Garamond" panose="02020404030301010803" pitchFamily="18" charset="0"/>
                <a:cs typeface="Garamond" panose="02020404030301010803" pitchFamily="18" charset="0"/>
              </a:rPr>
              <a:t>ainsi</a:t>
            </a:r>
            <a:r>
              <a:rPr lang="en-US" altLang="fr-FR" sz="2200" dirty="0">
                <a:latin typeface="Garamond" panose="02020404030301010803" pitchFamily="18" charset="0"/>
                <a:cs typeface="Garamond" panose="02020404030301010803" pitchFamily="18" charset="0"/>
              </a:rPr>
              <a:t> que  des </a:t>
            </a:r>
            <a:r>
              <a:rPr lang="en-US" altLang="fr-FR" sz="2200" dirty="0" err="1">
                <a:latin typeface="Garamond" panose="02020404030301010803" pitchFamily="18" charset="0"/>
                <a:cs typeface="Garamond" panose="02020404030301010803" pitchFamily="18" charset="0"/>
              </a:rPr>
              <a:t>emplois</a:t>
            </a:r>
            <a:r>
              <a:rPr lang="en-US" altLang="fr-FR" sz="2200" dirty="0">
                <a:latin typeface="Garamond" panose="02020404030301010803" pitchFamily="18" charset="0"/>
                <a:cs typeface="Garamond" panose="02020404030301010803" pitchFamily="18" charset="0"/>
              </a:rPr>
              <a:t> durables </a:t>
            </a:r>
            <a:r>
              <a:rPr lang="en-US" altLang="fr-FR" sz="2200" dirty="0" err="1">
                <a:latin typeface="Garamond" panose="02020404030301010803" pitchFamily="18" charset="0"/>
                <a:cs typeface="Garamond" panose="02020404030301010803" pitchFamily="18" charset="0"/>
              </a:rPr>
              <a:t>dans</a:t>
            </a:r>
            <a:r>
              <a:rPr lang="en-US" altLang="fr-FR" sz="2200" dirty="0">
                <a:latin typeface="Garamond" panose="02020404030301010803" pitchFamily="18" charset="0"/>
                <a:cs typeface="Garamond" panose="02020404030301010803" pitchFamily="18" charset="0"/>
              </a:rPr>
              <a:t>  le </a:t>
            </a:r>
            <a:r>
              <a:rPr lang="en-US" altLang="fr-FR" sz="2200" dirty="0" err="1">
                <a:latin typeface="Garamond" panose="02020404030301010803" pitchFamily="18" charset="0"/>
                <a:cs typeface="Garamond" panose="02020404030301010803" pitchFamily="18" charset="0"/>
              </a:rPr>
              <a:t>secteur</a:t>
            </a:r>
            <a:r>
              <a:rPr lang="en-US" altLang="fr-FR" sz="2200" dirty="0">
                <a:latin typeface="Garamond" panose="02020404030301010803" pitchFamily="18" charset="0"/>
                <a:cs typeface="Garamond" panose="02020404030301010803" pitchFamily="18" charset="0"/>
              </a:rPr>
              <a:t> de </a:t>
            </a:r>
            <a:r>
              <a:rPr lang="en-US" altLang="fr-FR" sz="2200" dirty="0" err="1">
                <a:latin typeface="Garamond" panose="02020404030301010803" pitchFamily="18" charset="0"/>
                <a:cs typeface="Garamond" panose="02020404030301010803" pitchFamily="18" charset="0"/>
              </a:rPr>
              <a:t>l’élévage</a:t>
            </a:r>
            <a:r>
              <a:rPr lang="en-US" altLang="fr-FR" sz="2200" dirty="0">
                <a:latin typeface="Garamond" panose="02020404030301010803" pitchFamily="18" charset="0"/>
                <a:cs typeface="Garamond" panose="02020404030301010803" pitchFamily="18" charset="0"/>
              </a:rPr>
              <a:t>.</a:t>
            </a:r>
            <a:endParaRPr lang="en-US" altLang="fr-FR" sz="1800" dirty="0">
              <a:latin typeface="Garamond" panose="02020404030301010803" pitchFamily="18" charset="0"/>
              <a:cs typeface="Garamond" panose="02020404030301010803" pitchFamily="18" charset="0"/>
            </a:endParaRPr>
          </a:p>
          <a:p>
            <a:endParaRPr lang="en-US" altLang="fr-FR" dirty="0">
              <a:latin typeface="Garamond" panose="02020404030301010803" pitchFamily="18" charset="0"/>
              <a:cs typeface="Garamond" panose="02020404030301010803" pitchFamily="18" charset="0"/>
            </a:endParaRPr>
          </a:p>
          <a:p>
            <a:endParaRPr lang="en-US" altLang="fr-FR" sz="1800" dirty="0">
              <a:latin typeface="Garamond" panose="02020404030301010803" pitchFamily="18" charset="0"/>
              <a:cs typeface="Garamond" panose="02020404030301010803" pitchFamily="18" charset="0"/>
            </a:endParaRPr>
          </a:p>
        </p:txBody>
      </p:sp>
    </p:spTree>
    <p:extLst>
      <p:ext uri="{BB962C8B-B14F-4D97-AF65-F5344CB8AC3E}">
        <p14:creationId xmlns:p14="http://schemas.microsoft.com/office/powerpoint/2010/main" val="3551766589"/>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5" name="Image 4"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6" name="ZoneTexte 5">
            <a:extLst>
              <a:ext uri="{FF2B5EF4-FFF2-40B4-BE49-F238E27FC236}">
                <a16:creationId xmlns:a16="http://schemas.microsoft.com/office/drawing/2014/main" id="{44786DB8-A879-AA1A-4510-CB3BC9BF5C11}"/>
              </a:ext>
            </a:extLst>
          </p:cNvPr>
          <p:cNvSpPr txBox="1"/>
          <p:nvPr/>
        </p:nvSpPr>
        <p:spPr>
          <a:xfrm>
            <a:off x="1125297" y="3171444"/>
            <a:ext cx="9829800" cy="461665"/>
          </a:xfrm>
          <a:prstGeom prst="rect">
            <a:avLst/>
          </a:prstGeom>
          <a:noFill/>
        </p:spPr>
        <p:txBody>
          <a:bodyPr wrap="square">
            <a:spAutoFit/>
          </a:bodyPr>
          <a:lstStyle/>
          <a:p>
            <a:pPr algn="ctr"/>
            <a:r>
              <a:rPr lang="en-US" altLang="fr-FR" sz="2400" b="1" dirty="0">
                <a:latin typeface="Garamond" panose="02020404030301010803" pitchFamily="18" charset="0"/>
                <a:cs typeface="Garamond" panose="02020404030301010803" pitchFamily="18" charset="0"/>
              </a:rPr>
              <a:t>JE VOUS REMERCIE DE VOTRE AIMABLE ATTENTION</a:t>
            </a:r>
          </a:p>
        </p:txBody>
      </p:sp>
    </p:spTree>
    <p:extLst>
      <p:ext uri="{BB962C8B-B14F-4D97-AF65-F5344CB8AC3E}">
        <p14:creationId xmlns:p14="http://schemas.microsoft.com/office/powerpoint/2010/main" val="70755382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08554" y="321523"/>
            <a:ext cx="7271989" cy="786384"/>
          </a:xfrm>
        </p:spPr>
        <p:txBody>
          <a:bodyPr anchor="ctr"/>
          <a:lstStyle/>
          <a:p>
            <a:r>
              <a:rPr lang="fr-FR" b="1" dirty="0"/>
              <a:t>Table des matières</a:t>
            </a:r>
            <a:endParaRPr lang="en-US" b="1" dirty="0"/>
          </a:p>
        </p:txBody>
      </p:sp>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6" name="Image 5"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7" name="ZoneTexte 6">
            <a:extLst>
              <a:ext uri="{FF2B5EF4-FFF2-40B4-BE49-F238E27FC236}">
                <a16:creationId xmlns:a16="http://schemas.microsoft.com/office/drawing/2014/main" id="{AAF541EE-3268-C66B-0FBD-BEB7EC6F0656}"/>
              </a:ext>
            </a:extLst>
          </p:cNvPr>
          <p:cNvSpPr txBox="1"/>
          <p:nvPr/>
        </p:nvSpPr>
        <p:spPr>
          <a:xfrm>
            <a:off x="1100667" y="1295198"/>
            <a:ext cx="10139988" cy="4524315"/>
          </a:xfrm>
          <a:prstGeom prst="rect">
            <a:avLst/>
          </a:prstGeom>
          <a:noFill/>
        </p:spPr>
        <p:txBody>
          <a:bodyPr wrap="square">
            <a:spAutoFit/>
          </a:bodyPr>
          <a:lstStyle/>
          <a:p>
            <a:pPr algn="just">
              <a:lnSpc>
                <a:spcPct val="150000"/>
              </a:lnSpc>
            </a:pPr>
            <a:r>
              <a:rPr lang="fr-FR" altLang="en-US" sz="3200" dirty="0">
                <a:latin typeface="Garamond" panose="02020404030301010803" pitchFamily="18" charset="0"/>
                <a:cs typeface="Garamond" panose="02020404030301010803" pitchFamily="18" charset="0"/>
              </a:rPr>
              <a:t>I. Introduction</a:t>
            </a:r>
            <a:r>
              <a:rPr lang="en-US" altLang="fr-FR" sz="3200" dirty="0">
                <a:latin typeface="Garamond" panose="02020404030301010803" pitchFamily="18" charset="0"/>
                <a:cs typeface="Garamond" panose="02020404030301010803" pitchFamily="18" charset="0"/>
              </a:rPr>
              <a:t> </a:t>
            </a:r>
          </a:p>
          <a:p>
            <a:pPr algn="just">
              <a:lnSpc>
                <a:spcPct val="150000"/>
              </a:lnSpc>
            </a:pPr>
            <a:r>
              <a:rPr lang="en-US" altLang="fr-FR" sz="3200" dirty="0">
                <a:latin typeface="Garamond" panose="02020404030301010803" pitchFamily="18" charset="0"/>
                <a:cs typeface="Garamond" panose="02020404030301010803" pitchFamily="18" charset="0"/>
              </a:rPr>
              <a:t>II. </a:t>
            </a:r>
            <a:r>
              <a:rPr lang="en-US" altLang="fr-FR" sz="3200" dirty="0" err="1">
                <a:latin typeface="Garamond" panose="02020404030301010803" pitchFamily="18" charset="0"/>
                <a:cs typeface="Garamond" panose="02020404030301010803" pitchFamily="18" charset="0"/>
              </a:rPr>
              <a:t>Etat</a:t>
            </a:r>
            <a:r>
              <a:rPr lang="en-US" altLang="fr-FR" sz="3200" dirty="0">
                <a:latin typeface="Garamond" panose="02020404030301010803" pitchFamily="18" charset="0"/>
                <a:cs typeface="Garamond" panose="02020404030301010803" pitchFamily="18" charset="0"/>
              </a:rPr>
              <a:t> des lieux</a:t>
            </a:r>
          </a:p>
          <a:p>
            <a:pPr algn="just">
              <a:lnSpc>
                <a:spcPct val="150000"/>
              </a:lnSpc>
            </a:pPr>
            <a:r>
              <a:rPr lang="en-US" altLang="fr-FR" sz="3200" dirty="0">
                <a:latin typeface="Garamond" panose="02020404030301010803" pitchFamily="18" charset="0"/>
                <a:cs typeface="Garamond" panose="02020404030301010803" pitchFamily="18" charset="0"/>
              </a:rPr>
              <a:t>III. Marché du poulet de chair en Afrique de l’ouest, centrale et au Gabon</a:t>
            </a:r>
          </a:p>
          <a:p>
            <a:pPr algn="just">
              <a:lnSpc>
                <a:spcPct val="150000"/>
              </a:lnSpc>
            </a:pPr>
            <a:r>
              <a:rPr lang="en-US" altLang="fr-FR" sz="3200" dirty="0">
                <a:latin typeface="Garamond" panose="02020404030301010803" pitchFamily="18" charset="0"/>
                <a:cs typeface="Garamond" panose="02020404030301010803" pitchFamily="18" charset="0"/>
              </a:rPr>
              <a:t>IV. </a:t>
            </a:r>
            <a:r>
              <a:rPr lang="en-US" altLang="fr-FR" sz="3200" dirty="0" err="1">
                <a:latin typeface="Garamond" panose="02020404030301010803" pitchFamily="18" charset="0"/>
                <a:cs typeface="Garamond" panose="02020404030301010803" pitchFamily="18" charset="0"/>
              </a:rPr>
              <a:t>Contraintes</a:t>
            </a:r>
            <a:r>
              <a:rPr lang="en-US" altLang="fr-FR" sz="3200" dirty="0">
                <a:latin typeface="Garamond" panose="02020404030301010803" pitchFamily="18" charset="0"/>
                <a:cs typeface="Garamond" panose="02020404030301010803" pitchFamily="18" charset="0"/>
              </a:rPr>
              <a:t> </a:t>
            </a:r>
          </a:p>
          <a:p>
            <a:pPr algn="just">
              <a:lnSpc>
                <a:spcPct val="150000"/>
              </a:lnSpc>
            </a:pPr>
            <a:r>
              <a:rPr lang="en-US" altLang="fr-FR" sz="3200" dirty="0">
                <a:latin typeface="Garamond" panose="02020404030301010803" pitchFamily="18" charset="0"/>
                <a:cs typeface="Garamond" panose="02020404030301010803" pitchFamily="18" charset="0"/>
              </a:rPr>
              <a:t>V. C</a:t>
            </a:r>
            <a:r>
              <a:rPr lang="fr-FR" altLang="en-US" sz="3200" dirty="0">
                <a:latin typeface="Garamond" panose="02020404030301010803" pitchFamily="18" charset="0"/>
                <a:cs typeface="Garamond" panose="02020404030301010803" pitchFamily="18" charset="0"/>
              </a:rPr>
              <a:t>onclusion </a:t>
            </a:r>
            <a:r>
              <a:rPr lang="en-US" altLang="fr-FR" sz="3200" dirty="0">
                <a:latin typeface="Garamond" panose="02020404030301010803" pitchFamily="18" charset="0"/>
                <a:cs typeface="Garamond" panose="02020404030301010803" pitchFamily="18" charset="0"/>
              </a:rPr>
              <a:t> </a:t>
            </a:r>
          </a:p>
        </p:txBody>
      </p:sp>
    </p:spTree>
    <p:extLst>
      <p:ext uri="{BB962C8B-B14F-4D97-AF65-F5344CB8AC3E}">
        <p14:creationId xmlns:p14="http://schemas.microsoft.com/office/powerpoint/2010/main" val="3546488633"/>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sp>
        <p:nvSpPr>
          <p:cNvPr id="9" name="Titre 1"/>
          <p:cNvSpPr>
            <a:spLocks noGrp="1"/>
          </p:cNvSpPr>
          <p:nvPr>
            <p:ph type="title"/>
          </p:nvPr>
        </p:nvSpPr>
        <p:spPr>
          <a:xfrm>
            <a:off x="1134533" y="368721"/>
            <a:ext cx="9285563" cy="786384"/>
          </a:xfrm>
        </p:spPr>
        <p:txBody>
          <a:bodyPr>
            <a:normAutofit/>
          </a:bodyPr>
          <a:lstStyle/>
          <a:p>
            <a:r>
              <a:rPr lang="en-US" sz="2800" b="1" dirty="0">
                <a:latin typeface="Garamond" panose="02020404030301010803" pitchFamily="18" charset="0"/>
              </a:rPr>
              <a:t>I- Introduction</a:t>
            </a:r>
            <a:endParaRPr lang="fr-FR" sz="2800" b="1" dirty="0">
              <a:latin typeface="Garamond" panose="02020404030301010803" pitchFamily="18" charset="0"/>
            </a:endParaRPr>
          </a:p>
        </p:txBody>
      </p:sp>
      <p:pic>
        <p:nvPicPr>
          <p:cNvPr id="6" name="Image 5"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3" name="ZoneTexte 2">
            <a:extLst>
              <a:ext uri="{FF2B5EF4-FFF2-40B4-BE49-F238E27FC236}">
                <a16:creationId xmlns:a16="http://schemas.microsoft.com/office/drawing/2014/main" id="{37F7D3CA-212F-4702-C489-8D4DD5BE09A0}"/>
              </a:ext>
            </a:extLst>
          </p:cNvPr>
          <p:cNvSpPr txBox="1"/>
          <p:nvPr/>
        </p:nvSpPr>
        <p:spPr>
          <a:xfrm>
            <a:off x="645017" y="1134353"/>
            <a:ext cx="11150600" cy="5355312"/>
          </a:xfrm>
          <a:prstGeom prst="rect">
            <a:avLst/>
          </a:prstGeom>
          <a:noFill/>
        </p:spPr>
        <p:txBody>
          <a:bodyPr wrap="square">
            <a:spAutoFit/>
          </a:bodyPr>
          <a:lstStyle/>
          <a:p>
            <a:r>
              <a:rPr lang="en-US" altLang="fr-FR" sz="2400" dirty="0">
                <a:latin typeface="Garamond" panose="02020404030301010803" pitchFamily="18" charset="0"/>
                <a:cs typeface="Garamond" panose="02020404030301010803" pitchFamily="18" charset="0"/>
              </a:rPr>
              <a:t>Le Gabon d</a:t>
            </a:r>
            <a:r>
              <a:rPr lang="en-US" altLang="en-US" sz="2400" dirty="0">
                <a:latin typeface="Garamond" panose="02020404030301010803" pitchFamily="18" charset="0"/>
                <a:cs typeface="Garamond" panose="02020404030301010803" pitchFamily="18" charset="0"/>
              </a:rPr>
              <a:t>é</a:t>
            </a:r>
            <a:r>
              <a:rPr lang="en-US" altLang="fr-FR" sz="2400" dirty="0">
                <a:latin typeface="Garamond" panose="02020404030301010803" pitchFamily="18" charset="0"/>
                <a:cs typeface="Garamond" panose="02020404030301010803" pitchFamily="18" charset="0"/>
              </a:rPr>
              <a:t>pend massivement des importations de poulet de chair (≈ 55 000 tonnes/an entre 2020 et 2024), </a:t>
            </a:r>
            <a:r>
              <a:rPr lang="en-US" altLang="fr-FR" sz="2400" dirty="0" err="1">
                <a:latin typeface="Garamond" panose="02020404030301010803" pitchFamily="18" charset="0"/>
                <a:cs typeface="Garamond" panose="02020404030301010803" pitchFamily="18" charset="0"/>
              </a:rPr>
              <a:t>alors</a:t>
            </a:r>
            <a:r>
              <a:rPr lang="en-US" altLang="fr-FR" sz="2400" dirty="0">
                <a:latin typeface="Garamond" panose="02020404030301010803" pitchFamily="18" charset="0"/>
                <a:cs typeface="Garamond" panose="02020404030301010803" pitchFamily="18" charset="0"/>
              </a:rPr>
              <a:t> que la production locale reste </a:t>
            </a:r>
            <a:r>
              <a:rPr lang="en-US" altLang="fr-FR" sz="2400" dirty="0" err="1">
                <a:latin typeface="Garamond" panose="02020404030301010803" pitchFamily="18" charset="0"/>
                <a:cs typeface="Garamond" panose="02020404030301010803" pitchFamily="18" charset="0"/>
              </a:rPr>
              <a:t>faible</a:t>
            </a:r>
            <a:r>
              <a:rPr lang="en-US" altLang="fr-FR" sz="2400" dirty="0">
                <a:latin typeface="Garamond" panose="02020404030301010803" pitchFamily="18" charset="0"/>
                <a:cs typeface="Garamond" panose="02020404030301010803" pitchFamily="18" charset="0"/>
              </a:rPr>
              <a:t> (≈ 4 000 tonnes/an), issue principalement de pondeuses de </a:t>
            </a:r>
            <a:r>
              <a:rPr lang="en-US" altLang="fr-FR" sz="2400" dirty="0" err="1">
                <a:latin typeface="Garamond" panose="02020404030301010803" pitchFamily="18" charset="0"/>
                <a:cs typeface="Garamond" panose="02020404030301010803" pitchFamily="18" charset="0"/>
              </a:rPr>
              <a:t>r</a:t>
            </a:r>
            <a:r>
              <a:rPr lang="en-US" altLang="en-US" sz="2400" dirty="0" err="1">
                <a:latin typeface="Garamond" panose="02020404030301010803" pitchFamily="18" charset="0"/>
                <a:cs typeface="Garamond" panose="02020404030301010803" pitchFamily="18" charset="0"/>
              </a:rPr>
              <a:t>é</a:t>
            </a:r>
            <a:r>
              <a:rPr lang="en-US" altLang="fr-FR" sz="2400" dirty="0" err="1">
                <a:latin typeface="Garamond" panose="02020404030301010803" pitchFamily="18" charset="0"/>
                <a:cs typeface="Garamond" panose="02020404030301010803" pitchFamily="18" charset="0"/>
              </a:rPr>
              <a:t>forme</a:t>
            </a:r>
            <a:r>
              <a:rPr lang="en-US" altLang="fr-FR" sz="2400" dirty="0">
                <a:latin typeface="Garamond" panose="02020404030301010803" pitchFamily="18" charset="0"/>
                <a:cs typeface="Garamond" panose="02020404030301010803" pitchFamily="18" charset="0"/>
              </a:rPr>
              <a:t>.</a:t>
            </a:r>
          </a:p>
          <a:p>
            <a:endParaRPr lang="en-US" altLang="fr-FR" sz="1000" dirty="0">
              <a:latin typeface="Garamond" panose="02020404030301010803" pitchFamily="18" charset="0"/>
              <a:cs typeface="Garamond" panose="02020404030301010803" pitchFamily="18" charset="0"/>
            </a:endParaRPr>
          </a:p>
          <a:p>
            <a:r>
              <a:rPr lang="en-US" altLang="fr-FR" sz="2400" dirty="0" err="1">
                <a:latin typeface="Garamond" panose="02020404030301010803" pitchFamily="18" charset="0"/>
                <a:cs typeface="Garamond" panose="02020404030301010803" pitchFamily="18" charset="0"/>
              </a:rPr>
              <a:t>Cette</a:t>
            </a:r>
            <a:r>
              <a:rPr lang="en-US" altLang="fr-FR" sz="2400" dirty="0">
                <a:latin typeface="Garamond" panose="02020404030301010803" pitchFamily="18" charset="0"/>
                <a:cs typeface="Garamond" panose="02020404030301010803" pitchFamily="18" charset="0"/>
              </a:rPr>
              <a:t> situation cause des sorties massives de devises, </a:t>
            </a:r>
            <a:r>
              <a:rPr lang="en-US" altLang="fr-FR" sz="2400" dirty="0" err="1">
                <a:latin typeface="Garamond" panose="02020404030301010803" pitchFamily="18" charset="0"/>
                <a:cs typeface="Garamond" panose="02020404030301010803" pitchFamily="18" charset="0"/>
              </a:rPr>
              <a:t>affaiblit</a:t>
            </a:r>
            <a:r>
              <a:rPr lang="en-US" altLang="fr-FR" sz="2400" dirty="0">
                <a:latin typeface="Garamond" panose="02020404030301010803" pitchFamily="18" charset="0"/>
                <a:cs typeface="Garamond" panose="02020404030301010803" pitchFamily="18" charset="0"/>
              </a:rPr>
              <a:t> </a:t>
            </a:r>
            <a:r>
              <a:rPr lang="en-US" altLang="fr-FR" sz="2400" dirty="0" err="1">
                <a:latin typeface="Garamond" panose="02020404030301010803" pitchFamily="18" charset="0"/>
                <a:cs typeface="Garamond" panose="02020404030301010803" pitchFamily="18" charset="0"/>
              </a:rPr>
              <a:t>l’</a:t>
            </a:r>
            <a:r>
              <a:rPr lang="en-US" altLang="en-US" sz="2400" dirty="0" err="1">
                <a:latin typeface="Garamond" panose="02020404030301010803" pitchFamily="18" charset="0"/>
                <a:cs typeface="Garamond" panose="02020404030301010803" pitchFamily="18" charset="0"/>
              </a:rPr>
              <a:t>é</a:t>
            </a:r>
            <a:r>
              <a:rPr lang="en-US" altLang="fr-FR" sz="2400" dirty="0" err="1">
                <a:latin typeface="Garamond" panose="02020404030301010803" pitchFamily="18" charset="0"/>
                <a:cs typeface="Garamond" panose="02020404030301010803" pitchFamily="18" charset="0"/>
              </a:rPr>
              <a:t>conomie</a:t>
            </a:r>
            <a:r>
              <a:rPr lang="en-US" altLang="fr-FR" sz="2400" dirty="0">
                <a:latin typeface="Garamond" panose="02020404030301010803" pitchFamily="18" charset="0"/>
                <a:cs typeface="Garamond" panose="02020404030301010803" pitchFamily="18" charset="0"/>
              </a:rPr>
              <a:t> locale et </a:t>
            </a:r>
            <a:r>
              <a:rPr lang="en-US" altLang="fr-FR" sz="2400" dirty="0" err="1">
                <a:latin typeface="Garamond" panose="02020404030301010803" pitchFamily="18" charset="0"/>
                <a:cs typeface="Garamond" panose="02020404030301010803" pitchFamily="18" charset="0"/>
              </a:rPr>
              <a:t>limite</a:t>
            </a:r>
            <a:r>
              <a:rPr lang="en-US" altLang="fr-FR" sz="2400" dirty="0">
                <a:latin typeface="Garamond" panose="02020404030301010803" pitchFamily="18" charset="0"/>
                <a:cs typeface="Garamond" panose="02020404030301010803" pitchFamily="18" charset="0"/>
              </a:rPr>
              <a:t> la </a:t>
            </a:r>
            <a:r>
              <a:rPr lang="en-US" altLang="fr-FR" sz="2400" dirty="0" err="1">
                <a:latin typeface="Garamond" panose="02020404030301010803" pitchFamily="18" charset="0"/>
                <a:cs typeface="Garamond" panose="02020404030301010803" pitchFamily="18" charset="0"/>
              </a:rPr>
              <a:t>cr</a:t>
            </a:r>
            <a:r>
              <a:rPr lang="en-US" altLang="en-US" sz="2400" dirty="0" err="1">
                <a:latin typeface="Garamond" panose="02020404030301010803" pitchFamily="18" charset="0"/>
                <a:cs typeface="Garamond" panose="02020404030301010803" pitchFamily="18" charset="0"/>
              </a:rPr>
              <a:t>é</a:t>
            </a:r>
            <a:r>
              <a:rPr lang="en-US" altLang="fr-FR" sz="2400" dirty="0" err="1">
                <a:latin typeface="Garamond" panose="02020404030301010803" pitchFamily="18" charset="0"/>
                <a:cs typeface="Garamond" panose="02020404030301010803" pitchFamily="18" charset="0"/>
              </a:rPr>
              <a:t>ation</a:t>
            </a:r>
            <a:r>
              <a:rPr lang="en-US" altLang="fr-FR" sz="2400" dirty="0">
                <a:latin typeface="Garamond" panose="02020404030301010803" pitchFamily="18" charset="0"/>
                <a:cs typeface="Garamond" panose="02020404030301010803" pitchFamily="18" charset="0"/>
              </a:rPr>
              <a:t> </a:t>
            </a:r>
            <a:r>
              <a:rPr lang="en-US" altLang="fr-FR" sz="2400" dirty="0" err="1">
                <a:latin typeface="Garamond" panose="02020404030301010803" pitchFamily="18" charset="0"/>
                <a:cs typeface="Garamond" panose="02020404030301010803" pitchFamily="18" charset="0"/>
              </a:rPr>
              <a:t>d’emplois</a:t>
            </a:r>
            <a:r>
              <a:rPr lang="en-US" altLang="fr-FR" sz="2400" dirty="0">
                <a:latin typeface="Garamond" panose="02020404030301010803" pitchFamily="18" charset="0"/>
                <a:cs typeface="Garamond" panose="02020404030301010803" pitchFamily="18" charset="0"/>
              </a:rPr>
              <a:t> </a:t>
            </a:r>
            <a:r>
              <a:rPr lang="en-US" altLang="fr-FR" sz="2400" dirty="0" err="1">
                <a:latin typeface="Garamond" panose="02020404030301010803" pitchFamily="18" charset="0"/>
                <a:cs typeface="Garamond" panose="02020404030301010803" pitchFamily="18" charset="0"/>
              </a:rPr>
              <a:t>agricoles</a:t>
            </a:r>
            <a:r>
              <a:rPr lang="en-US" altLang="fr-FR" sz="2400" dirty="0">
                <a:latin typeface="Garamond" panose="02020404030301010803" pitchFamily="18" charset="0"/>
                <a:cs typeface="Garamond" panose="02020404030301010803" pitchFamily="18" charset="0"/>
              </a:rPr>
              <a:t>.</a:t>
            </a:r>
            <a:r>
              <a:rPr lang="en-US" altLang="fr-FR" sz="2400" dirty="0">
                <a:latin typeface="Garamond" panose="02020404030301010803" pitchFamily="18" charset="0"/>
                <a:cs typeface="Garamond" panose="02020404030301010803" pitchFamily="18" charset="0"/>
                <a:sym typeface="+mn-ea"/>
              </a:rPr>
              <a:t> Le pays </a:t>
            </a:r>
            <a:r>
              <a:rPr lang="en-US" altLang="fr-FR" sz="2400" dirty="0" err="1">
                <a:latin typeface="Garamond" panose="02020404030301010803" pitchFamily="18" charset="0"/>
                <a:cs typeface="Garamond" panose="02020404030301010803" pitchFamily="18" charset="0"/>
                <a:sym typeface="+mn-ea"/>
              </a:rPr>
              <a:t>veut</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inverser</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cette</a:t>
            </a:r>
            <a:r>
              <a:rPr lang="en-US" altLang="fr-FR" sz="2400" dirty="0">
                <a:latin typeface="Garamond" panose="02020404030301010803" pitchFamily="18" charset="0"/>
                <a:cs typeface="Garamond" panose="02020404030301010803" pitchFamily="18" charset="0"/>
                <a:sym typeface="+mn-ea"/>
              </a:rPr>
              <a:t> tendance, en </a:t>
            </a:r>
            <a:r>
              <a:rPr lang="en-US" altLang="fr-FR" sz="2400" dirty="0" err="1">
                <a:latin typeface="Garamond" panose="02020404030301010803" pitchFamily="18" charset="0"/>
                <a:cs typeface="Garamond" panose="02020404030301010803" pitchFamily="18" charset="0"/>
                <a:sym typeface="+mn-ea"/>
              </a:rPr>
              <a:t>s’appuyant</a:t>
            </a:r>
            <a:r>
              <a:rPr lang="en-US" altLang="fr-FR" sz="2400" dirty="0">
                <a:latin typeface="Garamond" panose="02020404030301010803" pitchFamily="18" charset="0"/>
                <a:cs typeface="Garamond" panose="02020404030301010803" pitchFamily="18" charset="0"/>
                <a:sym typeface="+mn-ea"/>
              </a:rPr>
              <a:t> sur le </a:t>
            </a:r>
            <a:r>
              <a:rPr lang="en-US" altLang="fr-FR" sz="2400" dirty="0" err="1">
                <a:latin typeface="Garamond" panose="02020404030301010803" pitchFamily="18" charset="0"/>
                <a:cs typeface="Garamond" panose="02020404030301010803" pitchFamily="18" charset="0"/>
                <a:sym typeface="+mn-ea"/>
              </a:rPr>
              <a:t>Pilier</a:t>
            </a:r>
            <a:r>
              <a:rPr lang="en-US" altLang="fr-FR" sz="2400" dirty="0">
                <a:latin typeface="Garamond" panose="02020404030301010803" pitchFamily="18" charset="0"/>
                <a:cs typeface="Garamond" panose="02020404030301010803" pitchFamily="18" charset="0"/>
                <a:sym typeface="+mn-ea"/>
              </a:rPr>
              <a:t> 5 du PSNE 2025–2032 : </a:t>
            </a:r>
            <a:r>
              <a:rPr lang="en-US" altLang="en-US" sz="2400" dirty="0" err="1">
                <a:latin typeface="Garamond" panose="02020404030301010803" pitchFamily="18" charset="0"/>
                <a:cs typeface="Garamond" panose="02020404030301010803" pitchFamily="18" charset="0"/>
                <a:sym typeface="+mn-ea"/>
              </a:rPr>
              <a:t>É</a:t>
            </a:r>
            <a:r>
              <a:rPr lang="en-US" altLang="fr-FR" sz="2400" dirty="0" err="1">
                <a:latin typeface="Garamond" panose="02020404030301010803" pitchFamily="18" charset="0"/>
                <a:cs typeface="Garamond" panose="02020404030301010803" pitchFamily="18" charset="0"/>
                <a:sym typeface="+mn-ea"/>
              </a:rPr>
              <a:t>conomie</a:t>
            </a:r>
            <a:r>
              <a:rPr lang="en-US" altLang="fr-FR" sz="2400" dirty="0">
                <a:latin typeface="Garamond" panose="02020404030301010803" pitchFamily="18" charset="0"/>
                <a:cs typeface="Garamond" panose="02020404030301010803" pitchFamily="18" charset="0"/>
                <a:sym typeface="+mn-ea"/>
              </a:rPr>
              <a:t> et </a:t>
            </a:r>
            <a:r>
              <a:rPr lang="en-US" altLang="fr-FR" sz="2400" dirty="0" err="1">
                <a:latin typeface="Garamond" panose="02020404030301010803" pitchFamily="18" charset="0"/>
                <a:cs typeface="Garamond" panose="02020404030301010803" pitchFamily="18" charset="0"/>
                <a:sym typeface="+mn-ea"/>
              </a:rPr>
              <a:t>D</a:t>
            </a:r>
            <a:r>
              <a:rPr lang="en-US" altLang="en-US" sz="2400" dirty="0" err="1">
                <a:latin typeface="Garamond" panose="02020404030301010803" pitchFamily="18" charset="0"/>
                <a:cs typeface="Garamond" panose="02020404030301010803" pitchFamily="18" charset="0"/>
                <a:sym typeface="+mn-ea"/>
              </a:rPr>
              <a:t>é</a:t>
            </a:r>
            <a:r>
              <a:rPr lang="en-US" altLang="fr-FR" sz="2400" dirty="0" err="1">
                <a:latin typeface="Garamond" panose="02020404030301010803" pitchFamily="18" charset="0"/>
                <a:cs typeface="Garamond" panose="02020404030301010803" pitchFamily="18" charset="0"/>
                <a:sym typeface="+mn-ea"/>
              </a:rPr>
              <a:t>veloppement</a:t>
            </a:r>
            <a:r>
              <a:rPr lang="en-US" altLang="fr-FR" sz="2400" dirty="0">
                <a:latin typeface="Garamond" panose="02020404030301010803" pitchFamily="18" charset="0"/>
                <a:cs typeface="Garamond" panose="02020404030301010803" pitchFamily="18" charset="0"/>
                <a:sym typeface="+mn-ea"/>
              </a:rPr>
              <a:t> Durable.</a:t>
            </a:r>
          </a:p>
          <a:p>
            <a:endParaRPr lang="en-US" altLang="fr-FR" sz="1000" dirty="0">
              <a:latin typeface="Garamond" panose="02020404030301010803" pitchFamily="18" charset="0"/>
              <a:cs typeface="Garamond" panose="02020404030301010803" pitchFamily="18" charset="0"/>
              <a:sym typeface="+mn-ea"/>
            </a:endParaRPr>
          </a:p>
          <a:p>
            <a:r>
              <a:rPr lang="en-US" altLang="fr-FR" sz="2400" dirty="0">
                <a:latin typeface="Garamond" panose="02020404030301010803" pitchFamily="18" charset="0"/>
                <a:cs typeface="Garamond" panose="02020404030301010803" pitchFamily="18" charset="0"/>
                <a:sym typeface="+mn-ea"/>
              </a:rPr>
              <a:t>Le Gabon a autrefois </a:t>
            </a:r>
            <a:r>
              <a:rPr lang="en-US" altLang="fr-FR" sz="2400" dirty="0" err="1">
                <a:latin typeface="Garamond" panose="02020404030301010803" pitchFamily="18" charset="0"/>
                <a:cs typeface="Garamond" panose="02020404030301010803" pitchFamily="18" charset="0"/>
                <a:sym typeface="+mn-ea"/>
              </a:rPr>
              <a:t>entrepris</a:t>
            </a:r>
            <a:r>
              <a:rPr lang="en-US" altLang="fr-FR" sz="2400" dirty="0">
                <a:latin typeface="Garamond" panose="02020404030301010803" pitchFamily="18" charset="0"/>
                <a:cs typeface="Garamond" panose="02020404030301010803" pitchFamily="18" charset="0"/>
                <a:sym typeface="+mn-ea"/>
              </a:rPr>
              <a:t> des initiatives de production de masse de poulet de chair avec  </a:t>
            </a:r>
            <a:r>
              <a:rPr lang="fr-FR" sz="2400" b="0" i="0" dirty="0">
                <a:solidFill>
                  <a:srgbClr val="080809"/>
                </a:solidFill>
                <a:effectLst/>
                <a:latin typeface="Garamond" panose="02020404030301010803" pitchFamily="18" charset="0"/>
              </a:rPr>
              <a:t>Création  en 1977 de  la société industrielle d’agriculture et d’élevage de </a:t>
            </a:r>
            <a:r>
              <a:rPr lang="fr-FR" sz="2400" b="0" i="0" dirty="0" err="1">
                <a:solidFill>
                  <a:srgbClr val="080809"/>
                </a:solidFill>
                <a:effectLst/>
                <a:latin typeface="Garamond" panose="02020404030301010803" pitchFamily="18" charset="0"/>
              </a:rPr>
              <a:t>Boumango</a:t>
            </a:r>
            <a:r>
              <a:rPr lang="fr-FR" sz="2400" b="0" i="0" dirty="0">
                <a:solidFill>
                  <a:srgbClr val="080809"/>
                </a:solidFill>
                <a:effectLst/>
                <a:latin typeface="Garamond" panose="02020404030301010803" pitchFamily="18" charset="0"/>
              </a:rPr>
              <a:t> ( SIAEB) qui avait pour objectif la production annuelle de 2 millions de poulets de chair au départ et une croissance de la production assez forte pour résorber les importations de poulet. </a:t>
            </a:r>
          </a:p>
          <a:p>
            <a:endParaRPr lang="fr-FR" sz="1000" dirty="0">
              <a:solidFill>
                <a:srgbClr val="080809"/>
              </a:solidFill>
              <a:latin typeface="Garamond" panose="02020404030301010803" pitchFamily="18" charset="0"/>
            </a:endParaRPr>
          </a:p>
          <a:p>
            <a:r>
              <a:rPr lang="fr-FR" sz="2400" b="0" i="0" dirty="0">
                <a:solidFill>
                  <a:srgbClr val="080809"/>
                </a:solidFill>
                <a:effectLst/>
                <a:latin typeface="Garamond" panose="02020404030301010803" pitchFamily="18" charset="0"/>
              </a:rPr>
              <a:t>Malheureusement plusieurs difficultés, à la fois économiques et logistiques, ainsi que l’arrêt de la subvention de l’Etat, ont conduit la société a arrêter sa production en 2000,avant d’être liquidée en 2001.</a:t>
            </a:r>
            <a:endParaRPr lang="en-US" altLang="fr-FR" sz="1800" dirty="0">
              <a:latin typeface="Garamond" panose="02020404030301010803" pitchFamily="18" charset="0"/>
              <a:cs typeface="Garamond" panose="02020404030301010803" pitchFamily="18" charset="0"/>
            </a:endParaRPr>
          </a:p>
        </p:txBody>
      </p:sp>
    </p:spTree>
    <p:extLst>
      <p:ext uri="{BB962C8B-B14F-4D97-AF65-F5344CB8AC3E}">
        <p14:creationId xmlns:p14="http://schemas.microsoft.com/office/powerpoint/2010/main" val="784361957"/>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sp>
        <p:nvSpPr>
          <p:cNvPr id="9" name="Titre 1"/>
          <p:cNvSpPr>
            <a:spLocks noGrp="1"/>
          </p:cNvSpPr>
          <p:nvPr>
            <p:ph type="title"/>
          </p:nvPr>
        </p:nvSpPr>
        <p:spPr>
          <a:xfrm>
            <a:off x="1134533" y="350248"/>
            <a:ext cx="9285563" cy="786384"/>
          </a:xfrm>
        </p:spPr>
        <p:txBody>
          <a:bodyPr>
            <a:normAutofit fontScale="90000"/>
          </a:bodyPr>
          <a:lstStyle/>
          <a:p>
            <a:r>
              <a:rPr lang="en-US" sz="3100" b="1" dirty="0">
                <a:latin typeface="Garamond" panose="02020404030301010803" pitchFamily="18" charset="0"/>
              </a:rPr>
              <a:t>I- Introduction (suite)</a:t>
            </a:r>
            <a:br>
              <a:rPr lang="en-US" sz="2800" dirty="0">
                <a:latin typeface="Garamond" panose="02020404030301010803" pitchFamily="18" charset="0"/>
              </a:rPr>
            </a:br>
            <a:endParaRPr lang="fr-FR" sz="2800" dirty="0">
              <a:latin typeface="Garamond" panose="02020404030301010803" pitchFamily="18" charset="0"/>
            </a:endParaRPr>
          </a:p>
        </p:txBody>
      </p:sp>
      <p:pic>
        <p:nvPicPr>
          <p:cNvPr id="6" name="Image 5"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sp>
        <p:nvSpPr>
          <p:cNvPr id="3" name="ZoneTexte 2">
            <a:extLst>
              <a:ext uri="{FF2B5EF4-FFF2-40B4-BE49-F238E27FC236}">
                <a16:creationId xmlns:a16="http://schemas.microsoft.com/office/drawing/2014/main" id="{37F7D3CA-212F-4702-C489-8D4DD5BE09A0}"/>
              </a:ext>
            </a:extLst>
          </p:cNvPr>
          <p:cNvSpPr txBox="1"/>
          <p:nvPr/>
        </p:nvSpPr>
        <p:spPr>
          <a:xfrm>
            <a:off x="571114" y="1189777"/>
            <a:ext cx="11150600" cy="3631763"/>
          </a:xfrm>
          <a:prstGeom prst="rect">
            <a:avLst/>
          </a:prstGeom>
          <a:noFill/>
        </p:spPr>
        <p:txBody>
          <a:bodyPr wrap="square">
            <a:spAutoFit/>
          </a:bodyPr>
          <a:lstStyle/>
          <a:p>
            <a:r>
              <a:rPr lang="en-US" altLang="fr-FR" sz="2400" dirty="0">
                <a:latin typeface="Garamond" panose="02020404030301010803" pitchFamily="18" charset="0"/>
                <a:cs typeface="Garamond" panose="02020404030301010803" pitchFamily="18" charset="0"/>
                <a:sym typeface="+mn-ea"/>
              </a:rPr>
              <a:t>Le Conseil des </a:t>
            </a:r>
            <a:r>
              <a:rPr lang="en-US" altLang="fr-FR" sz="2400" dirty="0" err="1">
                <a:latin typeface="Garamond" panose="02020404030301010803" pitchFamily="18" charset="0"/>
                <a:cs typeface="Garamond" panose="02020404030301010803" pitchFamily="18" charset="0"/>
                <a:sym typeface="+mn-ea"/>
              </a:rPr>
              <a:t>Ministres</a:t>
            </a:r>
            <a:r>
              <a:rPr lang="en-US" altLang="fr-FR" sz="2400" dirty="0">
                <a:latin typeface="Garamond" panose="02020404030301010803" pitchFamily="18" charset="0"/>
                <a:cs typeface="Garamond" panose="02020404030301010803" pitchFamily="18" charset="0"/>
                <a:sym typeface="+mn-ea"/>
              </a:rPr>
              <a:t> du 30 </a:t>
            </a:r>
            <a:r>
              <a:rPr lang="en-US" altLang="fr-FR" sz="2400" dirty="0" err="1">
                <a:latin typeface="Garamond" panose="02020404030301010803" pitchFamily="18" charset="0"/>
                <a:cs typeface="Garamond" panose="02020404030301010803" pitchFamily="18" charset="0"/>
                <a:sym typeface="+mn-ea"/>
              </a:rPr>
              <a:t>mai</a:t>
            </a:r>
            <a:r>
              <a:rPr lang="en-US" altLang="fr-FR" sz="2400" dirty="0">
                <a:latin typeface="Garamond" panose="02020404030301010803" pitchFamily="18" charset="0"/>
                <a:cs typeface="Garamond" panose="02020404030301010803" pitchFamily="18" charset="0"/>
                <a:sym typeface="+mn-ea"/>
              </a:rPr>
              <a:t> 2025, a </a:t>
            </a:r>
            <a:r>
              <a:rPr lang="en-US" altLang="fr-FR" sz="2400" dirty="0" err="1">
                <a:latin typeface="Garamond" panose="02020404030301010803" pitchFamily="18" charset="0"/>
                <a:cs typeface="Garamond" panose="02020404030301010803" pitchFamily="18" charset="0"/>
                <a:sym typeface="+mn-ea"/>
              </a:rPr>
              <a:t>d</a:t>
            </a:r>
            <a:r>
              <a:rPr lang="en-US" altLang="en-US" sz="2400" dirty="0" err="1">
                <a:latin typeface="Garamond" panose="02020404030301010803" pitchFamily="18" charset="0"/>
                <a:cs typeface="Garamond" panose="02020404030301010803" pitchFamily="18" charset="0"/>
                <a:sym typeface="+mn-ea"/>
              </a:rPr>
              <a:t>é</a:t>
            </a:r>
            <a:r>
              <a:rPr lang="en-US" altLang="fr-FR" sz="2400" dirty="0" err="1">
                <a:latin typeface="Garamond" panose="02020404030301010803" pitchFamily="18" charset="0"/>
                <a:cs typeface="Garamond" panose="02020404030301010803" pitchFamily="18" charset="0"/>
                <a:sym typeface="+mn-ea"/>
              </a:rPr>
              <a:t>cid</a:t>
            </a:r>
            <a:r>
              <a:rPr lang="en-US" altLang="en-US" sz="2400" dirty="0" err="1">
                <a:latin typeface="Garamond" panose="02020404030301010803" pitchFamily="18" charset="0"/>
                <a:cs typeface="Garamond" panose="02020404030301010803" pitchFamily="18" charset="0"/>
                <a:sym typeface="+mn-ea"/>
              </a:rPr>
              <a:t>é</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d’interdire</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l’importation</a:t>
            </a:r>
            <a:r>
              <a:rPr lang="en-US" altLang="fr-FR" sz="2400" dirty="0">
                <a:latin typeface="Garamond" panose="02020404030301010803" pitchFamily="18" charset="0"/>
                <a:cs typeface="Garamond" panose="02020404030301010803" pitchFamily="18" charset="0"/>
                <a:sym typeface="+mn-ea"/>
              </a:rPr>
              <a:t> de </a:t>
            </a:r>
            <a:r>
              <a:rPr lang="en-US" altLang="fr-FR" sz="2400" dirty="0" err="1">
                <a:latin typeface="Garamond" panose="02020404030301010803" pitchFamily="18" charset="0"/>
                <a:cs typeface="Garamond" panose="02020404030301010803" pitchFamily="18" charset="0"/>
                <a:sym typeface="+mn-ea"/>
              </a:rPr>
              <a:t>poulets</a:t>
            </a:r>
            <a:r>
              <a:rPr lang="en-US" altLang="fr-FR" sz="2400" dirty="0">
                <a:latin typeface="Garamond" panose="02020404030301010803" pitchFamily="18" charset="0"/>
                <a:cs typeface="Garamond" panose="02020404030301010803" pitchFamily="18" charset="0"/>
                <a:sym typeface="+mn-ea"/>
              </a:rPr>
              <a:t> de chair à </a:t>
            </a:r>
            <a:r>
              <a:rPr lang="en-US" altLang="fr-FR" sz="2400" dirty="0" err="1">
                <a:latin typeface="Garamond" panose="02020404030301010803" pitchFamily="18" charset="0"/>
                <a:cs typeface="Garamond" panose="02020404030301010803" pitchFamily="18" charset="0"/>
                <a:sym typeface="+mn-ea"/>
              </a:rPr>
              <a:t>partir</a:t>
            </a:r>
            <a:r>
              <a:rPr lang="en-US" altLang="fr-FR" sz="2400" dirty="0">
                <a:latin typeface="Garamond" panose="02020404030301010803" pitchFamily="18" charset="0"/>
                <a:cs typeface="Garamond" panose="02020404030301010803" pitchFamily="18" charset="0"/>
                <a:sym typeface="+mn-ea"/>
              </a:rPr>
              <a:t> du 1er </a:t>
            </a:r>
            <a:r>
              <a:rPr lang="en-US" altLang="fr-FR" sz="2400" dirty="0" err="1">
                <a:latin typeface="Garamond" panose="02020404030301010803" pitchFamily="18" charset="0"/>
                <a:cs typeface="Garamond" panose="02020404030301010803" pitchFamily="18" charset="0"/>
                <a:sym typeface="+mn-ea"/>
              </a:rPr>
              <a:t>janvier</a:t>
            </a:r>
            <a:r>
              <a:rPr lang="en-US" altLang="fr-FR" sz="2400" dirty="0">
                <a:latin typeface="Garamond" panose="02020404030301010803" pitchFamily="18" charset="0"/>
                <a:cs typeface="Garamond" panose="02020404030301010803" pitchFamily="18" charset="0"/>
                <a:sym typeface="+mn-ea"/>
              </a:rPr>
              <a:t> 2027, pour </a:t>
            </a:r>
            <a:r>
              <a:rPr lang="en-US" altLang="fr-FR" sz="2400" dirty="0" err="1">
                <a:latin typeface="Garamond" panose="02020404030301010803" pitchFamily="18" charset="0"/>
                <a:cs typeface="Garamond" panose="02020404030301010803" pitchFamily="18" charset="0"/>
                <a:sym typeface="+mn-ea"/>
              </a:rPr>
              <a:t>atteindre</a:t>
            </a:r>
            <a:r>
              <a:rPr lang="en-US" altLang="fr-FR" sz="2400" dirty="0">
                <a:latin typeface="Garamond" panose="02020404030301010803" pitchFamily="18" charset="0"/>
                <a:cs typeface="Garamond" panose="02020404030301010803" pitchFamily="18" charset="0"/>
                <a:sym typeface="+mn-ea"/>
              </a:rPr>
              <a:t> la </a:t>
            </a:r>
            <a:r>
              <a:rPr lang="en-US" altLang="fr-FR" sz="2400" dirty="0" err="1">
                <a:latin typeface="Garamond" panose="02020404030301010803" pitchFamily="18" charset="0"/>
                <a:cs typeface="Garamond" panose="02020404030301010803" pitchFamily="18" charset="0"/>
                <a:sym typeface="+mn-ea"/>
              </a:rPr>
              <a:t>souverainet</a:t>
            </a:r>
            <a:r>
              <a:rPr lang="en-US" altLang="en-US" sz="2400" dirty="0" err="1">
                <a:latin typeface="Garamond" panose="02020404030301010803" pitchFamily="18" charset="0"/>
                <a:cs typeface="Garamond" panose="02020404030301010803" pitchFamily="18" charset="0"/>
                <a:sym typeface="+mn-ea"/>
              </a:rPr>
              <a:t>é</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alimentaire</a:t>
            </a:r>
            <a:r>
              <a:rPr lang="en-US" altLang="fr-FR" sz="2400" dirty="0">
                <a:latin typeface="Garamond" panose="02020404030301010803" pitchFamily="18" charset="0"/>
                <a:cs typeface="Garamond" panose="02020404030301010803" pitchFamily="18" charset="0"/>
                <a:sym typeface="+mn-ea"/>
              </a:rPr>
              <a:t>.</a:t>
            </a:r>
          </a:p>
          <a:p>
            <a:endParaRPr lang="en-US" altLang="fr-FR" sz="1000" dirty="0">
              <a:latin typeface="Garamond" panose="02020404030301010803" pitchFamily="18" charset="0"/>
              <a:cs typeface="Garamond" panose="02020404030301010803" pitchFamily="18" charset="0"/>
            </a:endParaRPr>
          </a:p>
          <a:p>
            <a:r>
              <a:rPr lang="en-US" altLang="fr-FR" sz="2400" dirty="0" err="1">
                <a:latin typeface="Garamond" panose="02020404030301010803" pitchFamily="18" charset="0"/>
                <a:cs typeface="Garamond" panose="02020404030301010803" pitchFamily="18" charset="0"/>
                <a:sym typeface="+mn-ea"/>
              </a:rPr>
              <a:t>L’elaboration</a:t>
            </a:r>
            <a:r>
              <a:rPr lang="en-US" altLang="fr-FR" sz="2400" dirty="0">
                <a:latin typeface="Garamond" panose="02020404030301010803" pitchFamily="18" charset="0"/>
                <a:cs typeface="Garamond" panose="02020404030301010803" pitchFamily="18" charset="0"/>
                <a:sym typeface="+mn-ea"/>
              </a:rPr>
              <a:t> et </a:t>
            </a:r>
            <a:r>
              <a:rPr lang="en-US" altLang="fr-FR" sz="2400" dirty="0" err="1">
                <a:latin typeface="Garamond" panose="02020404030301010803" pitchFamily="18" charset="0"/>
                <a:cs typeface="Garamond" panose="02020404030301010803" pitchFamily="18" charset="0"/>
                <a:sym typeface="+mn-ea"/>
              </a:rPr>
              <a:t>l’adoption</a:t>
            </a:r>
            <a:r>
              <a:rPr lang="en-US" altLang="fr-FR" sz="2400" dirty="0">
                <a:latin typeface="Garamond" panose="02020404030301010803" pitchFamily="18" charset="0"/>
                <a:cs typeface="Garamond" panose="02020404030301010803" pitchFamily="18" charset="0"/>
                <a:sym typeface="+mn-ea"/>
              </a:rPr>
              <a:t> par le </a:t>
            </a:r>
            <a:r>
              <a:rPr lang="en-US" altLang="fr-FR" sz="2400" dirty="0" err="1">
                <a:latin typeface="Garamond" panose="02020404030301010803" pitchFamily="18" charset="0"/>
                <a:cs typeface="Garamond" panose="02020404030301010803" pitchFamily="18" charset="0"/>
                <a:sym typeface="+mn-ea"/>
              </a:rPr>
              <a:t>Gouvernement</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d’une</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strat</a:t>
            </a:r>
            <a:r>
              <a:rPr lang="en-US" altLang="en-US" sz="2400" dirty="0" err="1">
                <a:latin typeface="Garamond" panose="02020404030301010803" pitchFamily="18" charset="0"/>
                <a:cs typeface="Garamond" panose="02020404030301010803" pitchFamily="18" charset="0"/>
                <a:sym typeface="+mn-ea"/>
              </a:rPr>
              <a:t>é</a:t>
            </a:r>
            <a:r>
              <a:rPr lang="en-US" altLang="fr-FR" sz="2400" dirty="0" err="1">
                <a:latin typeface="Garamond" panose="02020404030301010803" pitchFamily="18" charset="0"/>
                <a:cs typeface="Garamond" panose="02020404030301010803" pitchFamily="18" charset="0"/>
                <a:sym typeface="+mn-ea"/>
              </a:rPr>
              <a:t>gie</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nationale</a:t>
            </a:r>
            <a:r>
              <a:rPr lang="en-US" altLang="fr-FR" sz="2400" dirty="0">
                <a:latin typeface="Garamond" panose="02020404030301010803" pitchFamily="18" charset="0"/>
                <a:cs typeface="Garamond" panose="02020404030301010803" pitchFamily="18" charset="0"/>
                <a:sym typeface="+mn-ea"/>
              </a:rPr>
              <a:t> de production de </a:t>
            </a:r>
            <a:r>
              <a:rPr lang="en-US" altLang="fr-FR" sz="2400" dirty="0" err="1">
                <a:latin typeface="Garamond" panose="02020404030301010803" pitchFamily="18" charset="0"/>
                <a:cs typeface="Garamond" panose="02020404030301010803" pitchFamily="18" charset="0"/>
                <a:sym typeface="+mn-ea"/>
              </a:rPr>
              <a:t>poulets</a:t>
            </a:r>
            <a:r>
              <a:rPr lang="en-US" altLang="fr-FR" sz="2400" dirty="0">
                <a:latin typeface="Garamond" panose="02020404030301010803" pitchFamily="18" charset="0"/>
                <a:cs typeface="Garamond" panose="02020404030301010803" pitchFamily="18" charset="0"/>
                <a:sym typeface="+mn-ea"/>
              </a:rPr>
              <a:t> de chair, </a:t>
            </a:r>
            <a:r>
              <a:rPr lang="en-US" altLang="fr-FR" sz="2400" dirty="0" err="1">
                <a:latin typeface="Garamond" panose="02020404030301010803" pitchFamily="18" charset="0"/>
                <a:cs typeface="Garamond" panose="02020404030301010803" pitchFamily="18" charset="0"/>
                <a:sym typeface="+mn-ea"/>
              </a:rPr>
              <a:t>structur</a:t>
            </a:r>
            <a:r>
              <a:rPr lang="en-US" altLang="en-US" sz="2400" dirty="0" err="1">
                <a:latin typeface="Garamond" panose="02020404030301010803" pitchFamily="18" charset="0"/>
                <a:cs typeface="Garamond" panose="02020404030301010803" pitchFamily="18" charset="0"/>
                <a:sym typeface="+mn-ea"/>
              </a:rPr>
              <a:t>é</a:t>
            </a:r>
            <a:r>
              <a:rPr lang="en-US" altLang="fr-FR" sz="2400" dirty="0" err="1">
                <a:latin typeface="Garamond" panose="02020404030301010803" pitchFamily="18" charset="0"/>
                <a:cs typeface="Garamond" panose="02020404030301010803" pitchFamily="18" charset="0"/>
                <a:sym typeface="+mn-ea"/>
              </a:rPr>
              <a:t>e</a:t>
            </a:r>
            <a:r>
              <a:rPr lang="en-US" altLang="fr-FR" sz="2400" dirty="0">
                <a:latin typeface="Garamond" panose="02020404030301010803" pitchFamily="18" charset="0"/>
                <a:cs typeface="Garamond" panose="02020404030301010803" pitchFamily="18" charset="0"/>
                <a:sym typeface="+mn-ea"/>
              </a:rPr>
              <a:t> et </a:t>
            </a:r>
            <a:r>
              <a:rPr lang="en-US" altLang="fr-FR" sz="2400" dirty="0" err="1">
                <a:latin typeface="Garamond" panose="02020404030301010803" pitchFamily="18" charset="0"/>
                <a:cs typeface="Garamond" panose="02020404030301010803" pitchFamily="18" charset="0"/>
                <a:sym typeface="+mn-ea"/>
              </a:rPr>
              <a:t>dot</a:t>
            </a:r>
            <a:r>
              <a:rPr lang="en-US" altLang="en-US" sz="2400" dirty="0" err="1">
                <a:latin typeface="Garamond" panose="02020404030301010803" pitchFamily="18" charset="0"/>
                <a:cs typeface="Garamond" panose="02020404030301010803" pitchFamily="18" charset="0"/>
                <a:sym typeface="+mn-ea"/>
              </a:rPr>
              <a:t>é</a:t>
            </a:r>
            <a:r>
              <a:rPr lang="en-US" altLang="fr-FR" sz="2400" dirty="0" err="1">
                <a:latin typeface="Garamond" panose="02020404030301010803" pitchFamily="18" charset="0"/>
                <a:cs typeface="Garamond" panose="02020404030301010803" pitchFamily="18" charset="0"/>
                <a:sym typeface="+mn-ea"/>
              </a:rPr>
              <a:t>e</a:t>
            </a:r>
            <a:r>
              <a:rPr lang="en-US" altLang="fr-FR" sz="2400" dirty="0">
                <a:latin typeface="Garamond" panose="02020404030301010803" pitchFamily="18" charset="0"/>
                <a:cs typeface="Garamond" panose="02020404030301010803" pitchFamily="18" charset="0"/>
                <a:sym typeface="+mn-ea"/>
              </a:rPr>
              <a:t> d’un </a:t>
            </a:r>
            <a:r>
              <a:rPr lang="en-US" altLang="fr-FR" sz="2400" dirty="0" err="1">
                <a:latin typeface="Garamond" panose="02020404030301010803" pitchFamily="18" charset="0"/>
                <a:cs typeface="Garamond" panose="02020404030301010803" pitchFamily="18" charset="0"/>
                <a:sym typeface="+mn-ea"/>
              </a:rPr>
              <a:t>calendrier</a:t>
            </a:r>
            <a:r>
              <a:rPr lang="en-US" altLang="fr-FR" sz="2400" dirty="0">
                <a:latin typeface="Garamond" panose="02020404030301010803" pitchFamily="18" charset="0"/>
                <a:cs typeface="Garamond" panose="02020404030301010803" pitchFamily="18" charset="0"/>
                <a:sym typeface="+mn-ea"/>
              </a:rPr>
              <a:t> pr</a:t>
            </a:r>
            <a:r>
              <a:rPr lang="en-US" altLang="en-US" sz="2400" dirty="0">
                <a:latin typeface="Garamond" panose="02020404030301010803" pitchFamily="18" charset="0"/>
                <a:cs typeface="Garamond" panose="02020404030301010803" pitchFamily="18" charset="0"/>
                <a:sym typeface="+mn-ea"/>
              </a:rPr>
              <a:t>é</a:t>
            </a:r>
            <a:r>
              <a:rPr lang="en-US" altLang="fr-FR" sz="2400" dirty="0">
                <a:latin typeface="Garamond" panose="02020404030301010803" pitchFamily="18" charset="0"/>
                <a:cs typeface="Garamond" panose="02020404030301010803" pitchFamily="18" charset="0"/>
                <a:sym typeface="+mn-ea"/>
              </a:rPr>
              <a:t>cis doit </a:t>
            </a:r>
            <a:r>
              <a:rPr lang="en-US" altLang="fr-FR" sz="2400" dirty="0" err="1">
                <a:latin typeface="Garamond" panose="02020404030301010803" pitchFamily="18" charset="0"/>
                <a:cs typeface="Garamond" panose="02020404030301010803" pitchFamily="18" charset="0"/>
                <a:sym typeface="+mn-ea"/>
              </a:rPr>
              <a:t>permettre</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d’atteindre</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l’autosuffisance</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en</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poulets</a:t>
            </a:r>
            <a:r>
              <a:rPr lang="en-US" altLang="fr-FR" sz="2400" dirty="0">
                <a:latin typeface="Garamond" panose="02020404030301010803" pitchFamily="18" charset="0"/>
                <a:cs typeface="Garamond" panose="02020404030301010803" pitchFamily="18" charset="0"/>
                <a:sym typeface="+mn-ea"/>
              </a:rPr>
              <a:t> de chair </a:t>
            </a:r>
            <a:r>
              <a:rPr lang="en-US" altLang="fr-FR" sz="2400" dirty="0" err="1">
                <a:latin typeface="Garamond" panose="02020404030301010803" pitchFamily="18" charset="0"/>
                <a:cs typeface="Garamond" panose="02020404030301010803" pitchFamily="18" charset="0"/>
                <a:sym typeface="+mn-ea"/>
              </a:rPr>
              <a:t>avant</a:t>
            </a:r>
            <a:r>
              <a:rPr lang="en-US" altLang="fr-FR" sz="2400" dirty="0">
                <a:latin typeface="Garamond" panose="02020404030301010803" pitchFamily="18" charset="0"/>
                <a:cs typeface="Garamond" panose="02020404030301010803" pitchFamily="18" charset="0"/>
                <a:sym typeface="+mn-ea"/>
              </a:rPr>
              <a:t> fin 2026.</a:t>
            </a:r>
          </a:p>
          <a:p>
            <a:endParaRPr lang="en-US" altLang="fr-FR" sz="1000" dirty="0">
              <a:latin typeface="Garamond" panose="02020404030301010803" pitchFamily="18" charset="0"/>
              <a:cs typeface="Garamond" panose="02020404030301010803" pitchFamily="18" charset="0"/>
            </a:endParaRPr>
          </a:p>
          <a:p>
            <a:r>
              <a:rPr lang="en-US" altLang="fr-FR" sz="2400" dirty="0" err="1">
                <a:latin typeface="Garamond" panose="02020404030301010803" pitchFamily="18" charset="0"/>
                <a:cs typeface="Garamond" panose="02020404030301010803" pitchFamily="18" charset="0"/>
                <a:sym typeface="+mn-ea"/>
              </a:rPr>
              <a:t>Cette</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strat</a:t>
            </a:r>
            <a:r>
              <a:rPr lang="en-US" altLang="en-US" sz="2400" dirty="0" err="1">
                <a:latin typeface="Garamond" panose="02020404030301010803" pitchFamily="18" charset="0"/>
                <a:cs typeface="Garamond" panose="02020404030301010803" pitchFamily="18" charset="0"/>
                <a:sym typeface="+mn-ea"/>
              </a:rPr>
              <a:t>é</a:t>
            </a:r>
            <a:r>
              <a:rPr lang="en-US" altLang="fr-FR" sz="2400" dirty="0" err="1">
                <a:latin typeface="Garamond" panose="02020404030301010803" pitchFamily="18" charset="0"/>
                <a:cs typeface="Garamond" panose="02020404030301010803" pitchFamily="18" charset="0"/>
                <a:sym typeface="+mn-ea"/>
              </a:rPr>
              <a:t>gie</a:t>
            </a:r>
            <a:r>
              <a:rPr lang="en-US" altLang="fr-FR" sz="2400" dirty="0">
                <a:latin typeface="Garamond" panose="02020404030301010803" pitchFamily="18" charset="0"/>
                <a:cs typeface="Garamond" panose="02020404030301010803" pitchFamily="18" charset="0"/>
                <a:sym typeface="+mn-ea"/>
              </a:rPr>
              <a:t> que nous </a:t>
            </a:r>
            <a:r>
              <a:rPr lang="en-US" altLang="fr-FR" sz="2400" dirty="0" err="1">
                <a:latin typeface="Garamond" panose="02020404030301010803" pitchFamily="18" charset="0"/>
                <a:cs typeface="Garamond" panose="02020404030301010803" pitchFamily="18" charset="0"/>
                <a:sym typeface="+mn-ea"/>
              </a:rPr>
              <a:t>élaborerons</a:t>
            </a:r>
            <a:r>
              <a:rPr lang="en-US" altLang="fr-FR" sz="2400" dirty="0">
                <a:latin typeface="Garamond" panose="02020404030301010803" pitchFamily="18" charset="0"/>
                <a:cs typeface="Garamond" panose="02020404030301010803" pitchFamily="18" charset="0"/>
                <a:sym typeface="+mn-ea"/>
              </a:rPr>
              <a:t> ensemble au </a:t>
            </a:r>
            <a:r>
              <a:rPr lang="en-US" altLang="fr-FR" sz="2400" dirty="0" err="1">
                <a:latin typeface="Garamond" panose="02020404030301010803" pitchFamily="18" charset="0"/>
                <a:cs typeface="Garamond" panose="02020404030301010803" pitchFamily="18" charset="0"/>
                <a:sym typeface="+mn-ea"/>
              </a:rPr>
              <a:t>cours</a:t>
            </a:r>
            <a:r>
              <a:rPr lang="en-US" altLang="fr-FR" sz="2400" dirty="0">
                <a:latin typeface="Garamond" panose="02020404030301010803" pitchFamily="18" charset="0"/>
                <a:cs typeface="Garamond" panose="02020404030301010803" pitchFamily="18" charset="0"/>
                <a:sym typeface="+mn-ea"/>
              </a:rPr>
              <a:t> de </a:t>
            </a:r>
            <a:r>
              <a:rPr lang="en-US" altLang="fr-FR" sz="2400" dirty="0" err="1">
                <a:latin typeface="Garamond" panose="02020404030301010803" pitchFamily="18" charset="0"/>
                <a:cs typeface="Garamond" panose="02020404030301010803" pitchFamily="18" charset="0"/>
                <a:sym typeface="+mn-ea"/>
              </a:rPr>
              <a:t>ce</a:t>
            </a:r>
            <a:r>
              <a:rPr lang="en-US" altLang="fr-FR" sz="2400" dirty="0">
                <a:latin typeface="Garamond" panose="02020404030301010803" pitchFamily="18" charset="0"/>
                <a:cs typeface="Garamond" panose="02020404030301010803" pitchFamily="18" charset="0"/>
                <a:sym typeface="+mn-ea"/>
              </a:rPr>
              <a:t> forum, </a:t>
            </a:r>
            <a:r>
              <a:rPr lang="en-US" altLang="fr-FR" sz="2400" dirty="0" err="1">
                <a:latin typeface="Garamond" panose="02020404030301010803" pitchFamily="18" charset="0"/>
                <a:cs typeface="Garamond" panose="02020404030301010803" pitchFamily="18" charset="0"/>
                <a:sym typeface="+mn-ea"/>
              </a:rPr>
              <a:t>devrait</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être</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assortie</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d’une</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feuille</a:t>
            </a:r>
            <a:r>
              <a:rPr lang="en-US" altLang="fr-FR" sz="2400" dirty="0">
                <a:latin typeface="Garamond" panose="02020404030301010803" pitchFamily="18" charset="0"/>
                <a:cs typeface="Garamond" panose="02020404030301010803" pitchFamily="18" charset="0"/>
                <a:sym typeface="+mn-ea"/>
              </a:rPr>
              <a:t> de route </a:t>
            </a:r>
            <a:r>
              <a:rPr lang="en-US" altLang="fr-FR" sz="2400" dirty="0" err="1">
                <a:latin typeface="Garamond" panose="02020404030301010803" pitchFamily="18" charset="0"/>
                <a:cs typeface="Garamond" panose="02020404030301010803" pitchFamily="18" charset="0"/>
                <a:sym typeface="+mn-ea"/>
              </a:rPr>
              <a:t>op</a:t>
            </a:r>
            <a:r>
              <a:rPr lang="en-US" altLang="en-US" sz="2400" dirty="0" err="1">
                <a:latin typeface="Garamond" panose="02020404030301010803" pitchFamily="18" charset="0"/>
                <a:cs typeface="Garamond" panose="02020404030301010803" pitchFamily="18" charset="0"/>
                <a:sym typeface="+mn-ea"/>
              </a:rPr>
              <a:t>é</a:t>
            </a:r>
            <a:r>
              <a:rPr lang="en-US" altLang="fr-FR" sz="2400" dirty="0" err="1">
                <a:latin typeface="Garamond" panose="02020404030301010803" pitchFamily="18" charset="0"/>
                <a:cs typeface="Garamond" panose="02020404030301010803" pitchFamily="18" charset="0"/>
                <a:sym typeface="+mn-ea"/>
              </a:rPr>
              <a:t>rationnelle</a:t>
            </a:r>
            <a:r>
              <a:rPr lang="en-US" altLang="fr-FR" sz="2400" dirty="0">
                <a:latin typeface="Garamond" panose="02020404030301010803" pitchFamily="18" charset="0"/>
                <a:cs typeface="Garamond" panose="02020404030301010803" pitchFamily="18" charset="0"/>
                <a:sym typeface="+mn-ea"/>
              </a:rPr>
              <a:t>, avec </a:t>
            </a:r>
            <a:r>
              <a:rPr lang="en-US" altLang="fr-FR" sz="2400" dirty="0" err="1">
                <a:latin typeface="Garamond" panose="02020404030301010803" pitchFamily="18" charset="0"/>
                <a:cs typeface="Garamond" panose="02020404030301010803" pitchFamily="18" charset="0"/>
                <a:sym typeface="+mn-ea"/>
              </a:rPr>
              <a:t>une</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gouvernance</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claire</a:t>
            </a:r>
            <a:r>
              <a:rPr lang="en-US" altLang="fr-FR" sz="2400" dirty="0">
                <a:latin typeface="Garamond" panose="02020404030301010803" pitchFamily="18" charset="0"/>
                <a:cs typeface="Garamond" panose="02020404030301010803" pitchFamily="18" charset="0"/>
                <a:sym typeface="+mn-ea"/>
              </a:rPr>
              <a:t>, </a:t>
            </a:r>
            <a:r>
              <a:rPr lang="en-US" altLang="fr-FR" sz="2400" dirty="0" err="1">
                <a:latin typeface="Garamond" panose="02020404030301010803" pitchFamily="18" charset="0"/>
                <a:cs typeface="Garamond" panose="02020404030301010803" pitchFamily="18" charset="0"/>
                <a:sym typeface="+mn-ea"/>
              </a:rPr>
              <a:t>mobilisant</a:t>
            </a:r>
            <a:r>
              <a:rPr lang="en-US" altLang="fr-FR" sz="2400" dirty="0">
                <a:latin typeface="Garamond" panose="02020404030301010803" pitchFamily="18" charset="0"/>
                <a:cs typeface="Garamond" panose="02020404030301010803" pitchFamily="18" charset="0"/>
                <a:sym typeface="+mn-ea"/>
              </a:rPr>
              <a:t> les </a:t>
            </a:r>
            <a:r>
              <a:rPr lang="en-US" altLang="fr-FR" sz="2400" dirty="0" err="1">
                <a:latin typeface="Garamond" panose="02020404030301010803" pitchFamily="18" charset="0"/>
                <a:cs typeface="Garamond" panose="02020404030301010803" pitchFamily="18" charset="0"/>
                <a:sym typeface="+mn-ea"/>
              </a:rPr>
              <a:t>secteurs</a:t>
            </a:r>
            <a:r>
              <a:rPr lang="en-US" altLang="fr-FR" sz="2400" dirty="0">
                <a:latin typeface="Garamond" panose="02020404030301010803" pitchFamily="18" charset="0"/>
                <a:cs typeface="Garamond" panose="02020404030301010803" pitchFamily="18" charset="0"/>
                <a:sym typeface="+mn-ea"/>
              </a:rPr>
              <a:t> publics et </a:t>
            </a:r>
            <a:r>
              <a:rPr lang="en-US" altLang="fr-FR" sz="2400" dirty="0" err="1">
                <a:latin typeface="Garamond" panose="02020404030301010803" pitchFamily="18" charset="0"/>
                <a:cs typeface="Garamond" panose="02020404030301010803" pitchFamily="18" charset="0"/>
                <a:sym typeface="+mn-ea"/>
              </a:rPr>
              <a:t>priv</a:t>
            </a:r>
            <a:r>
              <a:rPr lang="en-US" altLang="en-US" sz="2400" dirty="0" err="1">
                <a:latin typeface="Garamond" panose="02020404030301010803" pitchFamily="18" charset="0"/>
                <a:cs typeface="Garamond" panose="02020404030301010803" pitchFamily="18" charset="0"/>
                <a:sym typeface="+mn-ea"/>
              </a:rPr>
              <a:t>és</a:t>
            </a:r>
            <a:r>
              <a:rPr lang="en-US" altLang="fr-FR" sz="2400" dirty="0">
                <a:latin typeface="Garamond" panose="02020404030301010803" pitchFamily="18" charset="0"/>
                <a:cs typeface="Garamond" panose="02020404030301010803" pitchFamily="18" charset="0"/>
                <a:sym typeface="+mn-ea"/>
              </a:rPr>
              <a:t>.</a:t>
            </a:r>
            <a:endParaRPr lang="en-US" altLang="fr-FR" sz="2400" dirty="0">
              <a:latin typeface="Garamond" panose="02020404030301010803" pitchFamily="18" charset="0"/>
              <a:cs typeface="Garamond" panose="02020404030301010803" pitchFamily="18" charset="0"/>
            </a:endParaRPr>
          </a:p>
          <a:p>
            <a:pPr marL="0" indent="0">
              <a:buNone/>
            </a:pPr>
            <a:endParaRPr lang="en-US" altLang="fr-FR" sz="1800" dirty="0">
              <a:latin typeface="Garamond" panose="02020404030301010803" pitchFamily="18" charset="0"/>
              <a:cs typeface="Garamond" panose="02020404030301010803" pitchFamily="18" charset="0"/>
            </a:endParaRPr>
          </a:p>
        </p:txBody>
      </p:sp>
    </p:spTree>
    <p:extLst>
      <p:ext uri="{BB962C8B-B14F-4D97-AF65-F5344CB8AC3E}">
        <p14:creationId xmlns:p14="http://schemas.microsoft.com/office/powerpoint/2010/main" val="329471489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C6695A-709A-EB57-F8A8-3FB4B45E12D7}"/>
              </a:ext>
            </a:extLst>
          </p:cNvPr>
          <p:cNvSpPr>
            <a:spLocks noGrp="1"/>
          </p:cNvSpPr>
          <p:nvPr>
            <p:ph type="title"/>
          </p:nvPr>
        </p:nvSpPr>
        <p:spPr>
          <a:xfrm>
            <a:off x="641158" y="343839"/>
            <a:ext cx="10515600" cy="623454"/>
          </a:xfrm>
        </p:spPr>
        <p:txBody>
          <a:bodyPr>
            <a:noAutofit/>
          </a:bodyPr>
          <a:lstStyle/>
          <a:p>
            <a:r>
              <a:rPr lang="fr-FR" sz="2800" b="1" dirty="0">
                <a:latin typeface="Garamond" panose="02020404030301010803" pitchFamily="18" charset="0"/>
              </a:rPr>
              <a:t>II- Etat des lieux</a:t>
            </a:r>
          </a:p>
        </p:txBody>
      </p:sp>
      <p:pic>
        <p:nvPicPr>
          <p:cNvPr id="4" name="Image 3" descr="C:\Users\LENOVO\Desktop\Supports Forum\PROGRAMME MAV-02.png">
            <a:extLst>
              <a:ext uri="{FF2B5EF4-FFF2-40B4-BE49-F238E27FC236}">
                <a16:creationId xmlns:a16="http://schemas.microsoft.com/office/drawing/2014/main" id="{9DA6AE2A-4AD8-0DA7-C2B8-72059D6501C2}"/>
              </a:ext>
            </a:extLst>
          </p:cNvPr>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pic>
        <p:nvPicPr>
          <p:cNvPr id="6" name="Image 5">
            <a:extLst>
              <a:ext uri="{FF2B5EF4-FFF2-40B4-BE49-F238E27FC236}">
                <a16:creationId xmlns:a16="http://schemas.microsoft.com/office/drawing/2014/main" id="{868C69C7-F15D-E6A3-F322-B22FDE96D4F8}"/>
              </a:ext>
            </a:extLst>
          </p:cNvPr>
          <p:cNvPicPr>
            <a:picLocks noChangeAspect="1"/>
          </p:cNvPicPr>
          <p:nvPr/>
        </p:nvPicPr>
        <p:blipFill>
          <a:blip r:embed="rId3"/>
          <a:stretch>
            <a:fillRect/>
          </a:stretch>
        </p:blipFill>
        <p:spPr>
          <a:xfrm>
            <a:off x="1623427" y="6094962"/>
            <a:ext cx="3255546" cy="249958"/>
          </a:xfrm>
          <a:prstGeom prst="rect">
            <a:avLst/>
          </a:prstGeom>
        </p:spPr>
      </p:pic>
      <p:graphicFrame>
        <p:nvGraphicFramePr>
          <p:cNvPr id="8" name="Tableau 7">
            <a:extLst>
              <a:ext uri="{FF2B5EF4-FFF2-40B4-BE49-F238E27FC236}">
                <a16:creationId xmlns:a16="http://schemas.microsoft.com/office/drawing/2014/main" id="{D949681A-AA13-388C-9EA0-737C7C76D74E}"/>
              </a:ext>
            </a:extLst>
          </p:cNvPr>
          <p:cNvGraphicFramePr>
            <a:graphicFrameLocks noGrp="1"/>
          </p:cNvGraphicFramePr>
          <p:nvPr>
            <p:extLst>
              <p:ext uri="{D42A27DB-BD31-4B8C-83A1-F6EECF244321}">
                <p14:modId xmlns:p14="http://schemas.microsoft.com/office/powerpoint/2010/main" val="753893774"/>
              </p:ext>
            </p:extLst>
          </p:nvPr>
        </p:nvGraphicFramePr>
        <p:xfrm>
          <a:off x="447195" y="1005131"/>
          <a:ext cx="11329170" cy="4023872"/>
        </p:xfrm>
        <a:graphic>
          <a:graphicData uri="http://schemas.openxmlformats.org/drawingml/2006/table">
            <a:tbl>
              <a:tblPr firstRow="1" firstCol="1" bandRow="1"/>
              <a:tblGrid>
                <a:gridCol w="5642428">
                  <a:extLst>
                    <a:ext uri="{9D8B030D-6E8A-4147-A177-3AD203B41FA5}">
                      <a16:colId xmlns:a16="http://schemas.microsoft.com/office/drawing/2014/main" val="1535367278"/>
                    </a:ext>
                  </a:extLst>
                </a:gridCol>
                <a:gridCol w="5686742">
                  <a:extLst>
                    <a:ext uri="{9D8B030D-6E8A-4147-A177-3AD203B41FA5}">
                      <a16:colId xmlns:a16="http://schemas.microsoft.com/office/drawing/2014/main" val="3472029675"/>
                    </a:ext>
                  </a:extLst>
                </a:gridCol>
              </a:tblGrid>
              <a:tr h="147006">
                <a:tc>
                  <a:txBody>
                    <a:bodyPr/>
                    <a:lstStyle/>
                    <a:p>
                      <a:pPr algn="ctr">
                        <a:lnSpc>
                          <a:spcPct val="115000"/>
                        </a:lnSpc>
                        <a:spcBef>
                          <a:spcPts val="600"/>
                        </a:spcBef>
                        <a:spcAft>
                          <a:spcPts val="600"/>
                        </a:spcAft>
                      </a:pPr>
                      <a:r>
                        <a:rPr lang="fr-FR" sz="2400" b="1" kern="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Rubrique</a:t>
                      </a:r>
                      <a:endParaRPr lang="fr-FR"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D873"/>
                    </a:solidFill>
                  </a:tcPr>
                </a:tc>
                <a:tc>
                  <a:txBody>
                    <a:bodyPr/>
                    <a:lstStyle/>
                    <a:p>
                      <a:pPr algn="ctr">
                        <a:lnSpc>
                          <a:spcPct val="115000"/>
                        </a:lnSpc>
                        <a:spcBef>
                          <a:spcPts val="600"/>
                        </a:spcBef>
                        <a:spcAft>
                          <a:spcPts val="600"/>
                        </a:spcAft>
                      </a:pPr>
                      <a:r>
                        <a:rPr lang="fr-FR" sz="2400" b="1" kern="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Valeur / Description</a:t>
                      </a:r>
                      <a:endParaRPr lang="fr-FR"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1756191795"/>
                  </a:ext>
                </a:extLst>
              </a:tr>
              <a:tr h="147006">
                <a:tc gridSpan="2">
                  <a:txBody>
                    <a:bodyPr/>
                    <a:lstStyle/>
                    <a:p>
                      <a:pPr algn="ctr">
                        <a:lnSpc>
                          <a:spcPct val="115000"/>
                        </a:lnSpc>
                        <a:spcBef>
                          <a:spcPts val="600"/>
                        </a:spcBef>
                        <a:spcAft>
                          <a:spcPts val="600"/>
                        </a:spcAft>
                      </a:pPr>
                      <a:r>
                        <a:rPr lang="fr-FR" sz="2400" b="1" kern="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Situation actuelle</a:t>
                      </a:r>
                      <a:endParaRPr lang="fr-FR"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F2D0"/>
                    </a:solidFill>
                  </a:tcPr>
                </a:tc>
                <a:tc hMerge="1">
                  <a:txBody>
                    <a:bodyPr/>
                    <a:lstStyle/>
                    <a:p>
                      <a:endParaRPr lang="fr-FR"/>
                    </a:p>
                  </a:txBody>
                  <a:tcPr/>
                </a:tc>
                <a:extLst>
                  <a:ext uri="{0D108BD9-81ED-4DB2-BD59-A6C34878D82A}">
                    <a16:rowId xmlns:a16="http://schemas.microsoft.com/office/drawing/2014/main" val="2914538607"/>
                  </a:ext>
                </a:extLst>
              </a:tr>
              <a:tr h="147006">
                <a:tc>
                  <a:txBody>
                    <a:bodyPr/>
                    <a:lstStyle/>
                    <a:p>
                      <a:pPr>
                        <a:lnSpc>
                          <a:spcPct val="115000"/>
                        </a:lnSpc>
                        <a:spcBef>
                          <a:spcPts val="600"/>
                        </a:spcBef>
                        <a:spcAft>
                          <a:spcPts val="600"/>
                        </a:spcAft>
                      </a:pPr>
                      <a:r>
                        <a:rPr lang="fr-FR" sz="2400" kern="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Production nationale annuelle de poulets de chair</a:t>
                      </a:r>
                      <a:endParaRPr lang="fr-FR"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600"/>
                        </a:spcBef>
                        <a:spcAft>
                          <a:spcPts val="600"/>
                        </a:spcAft>
                      </a:pPr>
                      <a:r>
                        <a:rPr lang="fr-FR" sz="2400" kern="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4 000 tonnes/an (estimation)</a:t>
                      </a:r>
                      <a:endParaRPr lang="fr-FR"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5620372"/>
                  </a:ext>
                </a:extLst>
              </a:tr>
              <a:tr h="147006">
                <a:tc>
                  <a:txBody>
                    <a:bodyPr/>
                    <a:lstStyle/>
                    <a:p>
                      <a:pPr>
                        <a:lnSpc>
                          <a:spcPct val="115000"/>
                        </a:lnSpc>
                        <a:spcBef>
                          <a:spcPts val="600"/>
                        </a:spcBef>
                        <a:spcAft>
                          <a:spcPts val="600"/>
                        </a:spcAft>
                      </a:pPr>
                      <a:r>
                        <a:rPr lang="fr-FR" sz="2400" kern="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Importations annuelles (tonnage) de poulets de chair congelés</a:t>
                      </a:r>
                      <a:endParaRPr lang="fr-FR"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600"/>
                        </a:spcBef>
                        <a:spcAft>
                          <a:spcPts val="600"/>
                        </a:spcAft>
                      </a:pPr>
                      <a:r>
                        <a:rPr lang="fr-FR" sz="2400" kern="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55 000 tonnes/an (sources AGASA,2024)</a:t>
                      </a:r>
                      <a:endParaRPr lang="fr-FR"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5833092"/>
                  </a:ext>
                </a:extLst>
              </a:tr>
              <a:tr h="147006">
                <a:tc>
                  <a:txBody>
                    <a:bodyPr/>
                    <a:lstStyle/>
                    <a:p>
                      <a:pPr>
                        <a:lnSpc>
                          <a:spcPct val="115000"/>
                        </a:lnSpc>
                        <a:spcBef>
                          <a:spcPts val="600"/>
                        </a:spcBef>
                        <a:spcAft>
                          <a:spcPts val="600"/>
                        </a:spcAft>
                      </a:pPr>
                      <a:r>
                        <a:rPr lang="fr-FR" sz="2400" kern="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Importations annuelles (valeur en FCFA)</a:t>
                      </a:r>
                      <a:endParaRPr lang="fr-FR"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600"/>
                        </a:spcBef>
                        <a:spcAft>
                          <a:spcPts val="600"/>
                        </a:spcAft>
                      </a:pPr>
                      <a:r>
                        <a:rPr lang="fr-FR" sz="2400" kern="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63-65 milliards FCFA/an</a:t>
                      </a:r>
                      <a:endParaRPr lang="fr-FR"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0517243"/>
                  </a:ext>
                </a:extLst>
              </a:tr>
              <a:tr h="147006">
                <a:tc>
                  <a:txBody>
                    <a:bodyPr/>
                    <a:lstStyle/>
                    <a:p>
                      <a:pPr>
                        <a:lnSpc>
                          <a:spcPct val="115000"/>
                        </a:lnSpc>
                        <a:spcBef>
                          <a:spcPts val="600"/>
                        </a:spcBef>
                        <a:spcAft>
                          <a:spcPts val="600"/>
                        </a:spcAft>
                      </a:pPr>
                      <a:r>
                        <a:rPr lang="fr-FR" sz="2400" kern="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Taux de dépendance aux importations</a:t>
                      </a:r>
                      <a:endParaRPr lang="fr-FR"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600"/>
                        </a:spcBef>
                        <a:spcAft>
                          <a:spcPts val="600"/>
                        </a:spcAft>
                      </a:pPr>
                      <a:r>
                        <a:rPr lang="fr-FR" sz="2400" kern="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 95%</a:t>
                      </a:r>
                      <a:endParaRPr lang="fr-FR"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9585305"/>
                  </a:ext>
                </a:extLst>
              </a:tr>
              <a:tr h="147006">
                <a:tc>
                  <a:txBody>
                    <a:bodyPr/>
                    <a:lstStyle/>
                    <a:p>
                      <a:pPr>
                        <a:lnSpc>
                          <a:spcPct val="115000"/>
                        </a:lnSpc>
                        <a:spcBef>
                          <a:spcPts val="600"/>
                        </a:spcBef>
                        <a:spcAft>
                          <a:spcPts val="600"/>
                        </a:spcAft>
                      </a:pPr>
                      <a:r>
                        <a:rPr lang="fr-FR" sz="2400" kern="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Effectif de poulets de chair en élevage</a:t>
                      </a:r>
                      <a:endParaRPr lang="fr-FR" sz="2400" kern="10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600"/>
                        </a:spcBef>
                        <a:spcAft>
                          <a:spcPts val="600"/>
                        </a:spcAft>
                      </a:pPr>
                      <a:r>
                        <a:rPr lang="fr-FR" sz="2400" kern="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Environ 3 500 (RGA 2020) </a:t>
                      </a:r>
                      <a:endParaRPr lang="fr-FR"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5335704"/>
                  </a:ext>
                </a:extLst>
              </a:tr>
              <a:tr h="295146">
                <a:tc>
                  <a:txBody>
                    <a:bodyPr/>
                    <a:lstStyle/>
                    <a:p>
                      <a:pPr>
                        <a:lnSpc>
                          <a:spcPct val="115000"/>
                        </a:lnSpc>
                        <a:spcBef>
                          <a:spcPts val="600"/>
                        </a:spcBef>
                        <a:spcAft>
                          <a:spcPts val="600"/>
                        </a:spcAft>
                      </a:pPr>
                      <a:r>
                        <a:rPr lang="fr-FR" sz="2400" kern="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Nombre d’éleveurs de poulet de chair</a:t>
                      </a:r>
                      <a:endParaRPr lang="fr-FR"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Bef>
                          <a:spcPts val="600"/>
                        </a:spcBef>
                        <a:spcAft>
                          <a:spcPts val="600"/>
                        </a:spcAft>
                      </a:pPr>
                      <a:r>
                        <a:rPr lang="fr-FR" sz="2400" kern="0" dirty="0">
                          <a:solidFill>
                            <a:srgbClr val="000000"/>
                          </a:solidFill>
                          <a:effectLst/>
                          <a:latin typeface="Garamond" panose="02020404030301010803" pitchFamily="18" charset="0"/>
                          <a:ea typeface="Times New Roman" panose="02020603050405020304" pitchFamily="18" charset="0"/>
                          <a:cs typeface="Calibri" panose="020F0502020204030204" pitchFamily="34" charset="0"/>
                        </a:rPr>
                        <a:t>Environ 228 (dont 75% petits producteurs)</a:t>
                      </a:r>
                      <a:endParaRPr lang="fr-FR" sz="2400" kern="100" dirty="0">
                        <a:effectLst/>
                        <a:latin typeface="Times New Roman" panose="02020603050405020304" pitchFamily="18" charset="0"/>
                        <a:ea typeface="Aptos" panose="020B0004020202020204" pitchFamily="34" charset="0"/>
                        <a:cs typeface="Times New Roman" panose="02020603050405020304" pitchFamily="18" charset="0"/>
                      </a:endParaRPr>
                    </a:p>
                  </a:txBody>
                  <a:tcPr marL="68252" marR="682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8609121"/>
                  </a:ext>
                </a:extLst>
              </a:tr>
            </a:tbl>
          </a:graphicData>
        </a:graphic>
      </p:graphicFrame>
      <p:sp>
        <p:nvSpPr>
          <p:cNvPr id="9" name="Rectangle 1">
            <a:extLst>
              <a:ext uri="{FF2B5EF4-FFF2-40B4-BE49-F238E27FC236}">
                <a16:creationId xmlns:a16="http://schemas.microsoft.com/office/drawing/2014/main" id="{8E233195-801F-AC7C-5C0C-F007177A238D}"/>
              </a:ext>
            </a:extLst>
          </p:cNvPr>
          <p:cNvSpPr>
            <a:spLocks noChangeArrowheads="1"/>
          </p:cNvSpPr>
          <p:nvPr/>
        </p:nvSpPr>
        <p:spPr bwMode="auto">
          <a:xfrm>
            <a:off x="567267" y="82754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Rectangle 9"/>
          <p:cNvSpPr/>
          <p:nvPr/>
        </p:nvSpPr>
        <p:spPr>
          <a:xfrm>
            <a:off x="447195" y="5259924"/>
            <a:ext cx="11329170" cy="769441"/>
          </a:xfrm>
          <a:prstGeom prst="rect">
            <a:avLst/>
          </a:prstGeom>
        </p:spPr>
        <p:txBody>
          <a:bodyPr wrap="square">
            <a:spAutoFit/>
          </a:bodyPr>
          <a:lstStyle/>
          <a:p>
            <a:pPr marL="360000" indent="-360000">
              <a:buFont typeface="Wingdings" panose="05000000000000000000" pitchFamily="2" charset="2"/>
              <a:buChar char="Ø"/>
            </a:pPr>
            <a:r>
              <a:rPr lang="en-US" altLang="fr-FR" sz="2200" dirty="0">
                <a:latin typeface="Garamond" panose="02020404030301010803" pitchFamily="18" charset="0"/>
                <a:cs typeface="Garamond" panose="02020404030301010803" pitchFamily="18" charset="0"/>
              </a:rPr>
              <a:t>Production </a:t>
            </a:r>
            <a:r>
              <a:rPr lang="en-US" altLang="fr-FR" sz="2200" dirty="0" err="1">
                <a:latin typeface="Garamond" panose="02020404030301010803" pitchFamily="18" charset="0"/>
                <a:cs typeface="Garamond" panose="02020404030301010803" pitchFamily="18" charset="0"/>
              </a:rPr>
              <a:t>actuelle</a:t>
            </a:r>
            <a:r>
              <a:rPr lang="en-US" altLang="fr-FR" sz="2200" dirty="0">
                <a:latin typeface="Garamond" panose="02020404030301010803" pitchFamily="18" charset="0"/>
                <a:cs typeface="Garamond" panose="02020404030301010803" pitchFamily="18" charset="0"/>
              </a:rPr>
              <a:t> : </a:t>
            </a:r>
            <a:r>
              <a:rPr lang="en-US" altLang="fr-FR" sz="2200" dirty="0" err="1">
                <a:latin typeface="Garamond" panose="02020404030301010803" pitchFamily="18" charset="0"/>
                <a:cs typeface="Garamond" panose="02020404030301010803" pitchFamily="18" charset="0"/>
              </a:rPr>
              <a:t>majoritairement</a:t>
            </a:r>
            <a:r>
              <a:rPr lang="en-US" altLang="fr-FR" sz="2200" dirty="0">
                <a:latin typeface="Garamond" panose="02020404030301010803" pitchFamily="18" charset="0"/>
                <a:cs typeface="Garamond" panose="02020404030301010803" pitchFamily="18" charset="0"/>
              </a:rPr>
              <a:t> semi-intensive, avec des </a:t>
            </a:r>
            <a:r>
              <a:rPr lang="en-US" altLang="en-US" sz="2200" dirty="0" err="1">
                <a:latin typeface="Garamond" panose="02020404030301010803" pitchFamily="18" charset="0"/>
                <a:cs typeface="Garamond" panose="02020404030301010803" pitchFamily="18" charset="0"/>
              </a:rPr>
              <a:t>é</a:t>
            </a:r>
            <a:r>
              <a:rPr lang="en-US" altLang="fr-FR" sz="2200" dirty="0" err="1">
                <a:latin typeface="Garamond" panose="02020404030301010803" pitchFamily="18" charset="0"/>
                <a:cs typeface="Garamond" panose="02020404030301010803" pitchFamily="18" charset="0"/>
              </a:rPr>
              <a:t>levages</a:t>
            </a:r>
            <a:r>
              <a:rPr lang="en-US" altLang="fr-FR" sz="2200" dirty="0">
                <a:latin typeface="Garamond" panose="02020404030301010803" pitchFamily="18" charset="0"/>
                <a:cs typeface="Garamond" panose="02020404030301010803" pitchFamily="18" charset="0"/>
              </a:rPr>
              <a:t> &lt; 1000 </a:t>
            </a:r>
            <a:r>
              <a:rPr lang="en-US" altLang="fr-FR" sz="2200" dirty="0" err="1">
                <a:latin typeface="Garamond" panose="02020404030301010803" pitchFamily="18" charset="0"/>
                <a:cs typeface="Garamond" panose="02020404030301010803" pitchFamily="18" charset="0"/>
              </a:rPr>
              <a:t>t</a:t>
            </a:r>
            <a:r>
              <a:rPr lang="en-US" altLang="en-US" sz="2200" dirty="0" err="1">
                <a:latin typeface="Garamond" panose="02020404030301010803" pitchFamily="18" charset="0"/>
                <a:cs typeface="Garamond" panose="02020404030301010803" pitchFamily="18" charset="0"/>
              </a:rPr>
              <a:t>ê</a:t>
            </a:r>
            <a:r>
              <a:rPr lang="en-US" altLang="fr-FR" sz="2200" dirty="0" err="1">
                <a:latin typeface="Garamond" panose="02020404030301010803" pitchFamily="18" charset="0"/>
                <a:cs typeface="Garamond" panose="02020404030301010803" pitchFamily="18" charset="0"/>
              </a:rPr>
              <a:t>tes</a:t>
            </a:r>
            <a:r>
              <a:rPr lang="en-US" altLang="fr-FR" sz="2200" dirty="0">
                <a:latin typeface="Garamond" panose="02020404030301010803" pitchFamily="18" charset="0"/>
                <a:cs typeface="Garamond" panose="02020404030301010803" pitchFamily="18" charset="0"/>
              </a:rPr>
              <a:t>;</a:t>
            </a:r>
          </a:p>
          <a:p>
            <a:pPr marL="360000" indent="-360000">
              <a:buFont typeface="Wingdings" panose="05000000000000000000" pitchFamily="2" charset="2"/>
              <a:buChar char="Ø"/>
            </a:pPr>
            <a:r>
              <a:rPr lang="en-US" altLang="fr-FR" sz="2200" dirty="0">
                <a:latin typeface="Garamond" panose="02020404030301010803" pitchFamily="18" charset="0"/>
                <a:cs typeface="Garamond" panose="02020404030301010803" pitchFamily="18" charset="0"/>
              </a:rPr>
              <a:t>Infrastructures : absence </a:t>
            </a:r>
            <a:r>
              <a:rPr lang="en-US" altLang="fr-FR" sz="2200" dirty="0" err="1">
                <a:latin typeface="Garamond" panose="02020404030301010803" pitchFamily="18" charset="0"/>
                <a:cs typeface="Garamond" panose="02020404030301010803" pitchFamily="18" charset="0"/>
              </a:rPr>
              <a:t>d’abattoirs</a:t>
            </a:r>
            <a:r>
              <a:rPr lang="en-US" altLang="fr-FR" sz="2200" dirty="0">
                <a:latin typeface="Garamond" panose="02020404030301010803" pitchFamily="18" charset="0"/>
                <a:cs typeface="Garamond" panose="02020404030301010803" pitchFamily="18" charset="0"/>
              </a:rPr>
              <a:t> </a:t>
            </a:r>
            <a:r>
              <a:rPr lang="en-US" altLang="fr-FR" sz="2200" dirty="0" err="1">
                <a:latin typeface="Garamond" panose="02020404030301010803" pitchFamily="18" charset="0"/>
                <a:cs typeface="Garamond" panose="02020404030301010803" pitchFamily="18" charset="0"/>
              </a:rPr>
              <a:t>modernes</a:t>
            </a:r>
            <a:r>
              <a:rPr lang="en-US" altLang="fr-FR" sz="2200" dirty="0">
                <a:latin typeface="Garamond" panose="02020404030301010803" pitchFamily="18" charset="0"/>
                <a:cs typeface="Garamond" panose="02020404030301010803" pitchFamily="18" charset="0"/>
              </a:rPr>
              <a:t> et de </a:t>
            </a:r>
            <a:r>
              <a:rPr lang="en-US" altLang="fr-FR" sz="2200" dirty="0" err="1">
                <a:latin typeface="Garamond" panose="02020404030301010803" pitchFamily="18" charset="0"/>
                <a:cs typeface="Garamond" panose="02020404030301010803" pitchFamily="18" charset="0"/>
              </a:rPr>
              <a:t>cha</a:t>
            </a:r>
            <a:r>
              <a:rPr lang="en-US" altLang="en-US" sz="2200" dirty="0" err="1">
                <a:latin typeface="Garamond" panose="02020404030301010803" pitchFamily="18" charset="0"/>
                <a:cs typeface="Garamond" panose="02020404030301010803" pitchFamily="18" charset="0"/>
              </a:rPr>
              <a:t>î</a:t>
            </a:r>
            <a:r>
              <a:rPr lang="en-US" altLang="fr-FR" sz="2200" dirty="0" err="1">
                <a:latin typeface="Garamond" panose="02020404030301010803" pitchFamily="18" charset="0"/>
                <a:cs typeface="Garamond" panose="02020404030301010803" pitchFamily="18" charset="0"/>
              </a:rPr>
              <a:t>ne</a:t>
            </a:r>
            <a:r>
              <a:rPr lang="en-US" altLang="fr-FR" sz="2200" dirty="0">
                <a:latin typeface="Garamond" panose="02020404030301010803" pitchFamily="18" charset="0"/>
                <a:cs typeface="Garamond" panose="02020404030301010803" pitchFamily="18" charset="0"/>
              </a:rPr>
              <a:t> du </a:t>
            </a:r>
            <a:r>
              <a:rPr lang="en-US" altLang="fr-FR" sz="2200" dirty="0" err="1">
                <a:latin typeface="Garamond" panose="02020404030301010803" pitchFamily="18" charset="0"/>
                <a:cs typeface="Garamond" panose="02020404030301010803" pitchFamily="18" charset="0"/>
              </a:rPr>
              <a:t>froid</a:t>
            </a:r>
            <a:r>
              <a:rPr lang="en-US" altLang="fr-FR" sz="2200" dirty="0">
                <a:latin typeface="Garamond" panose="02020404030301010803" pitchFamily="18" charset="0"/>
                <a:cs typeface="Garamond" panose="02020404030301010803" pitchFamily="18" charset="0"/>
              </a:rPr>
              <a:t>;</a:t>
            </a:r>
          </a:p>
        </p:txBody>
      </p:sp>
    </p:spTree>
    <p:extLst>
      <p:ext uri="{BB962C8B-B14F-4D97-AF65-F5344CB8AC3E}">
        <p14:creationId xmlns:p14="http://schemas.microsoft.com/office/powerpoint/2010/main" val="103621777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C6695A-709A-EB57-F8A8-3FB4B45E12D7}"/>
              </a:ext>
            </a:extLst>
          </p:cNvPr>
          <p:cNvSpPr>
            <a:spLocks noGrp="1"/>
          </p:cNvSpPr>
          <p:nvPr>
            <p:ph type="title"/>
          </p:nvPr>
        </p:nvSpPr>
        <p:spPr>
          <a:xfrm>
            <a:off x="567267" y="271580"/>
            <a:ext cx="10515600" cy="555969"/>
          </a:xfrm>
        </p:spPr>
        <p:txBody>
          <a:bodyPr>
            <a:noAutofit/>
          </a:bodyPr>
          <a:lstStyle/>
          <a:p>
            <a:r>
              <a:rPr lang="fr-FR" sz="2800" b="1" dirty="0">
                <a:latin typeface="Garamond" panose="02020404030301010803" pitchFamily="18" charset="0"/>
              </a:rPr>
              <a:t>II- Etat des lieux (suite)</a:t>
            </a:r>
          </a:p>
        </p:txBody>
      </p:sp>
      <p:pic>
        <p:nvPicPr>
          <p:cNvPr id="4" name="Image 3" descr="C:\Users\LENOVO\Desktop\Supports Forum\PROGRAMME MAV-02.png">
            <a:extLst>
              <a:ext uri="{FF2B5EF4-FFF2-40B4-BE49-F238E27FC236}">
                <a16:creationId xmlns:a16="http://schemas.microsoft.com/office/drawing/2014/main" id="{9DA6AE2A-4AD8-0DA7-C2B8-72059D6501C2}"/>
              </a:ext>
            </a:extLst>
          </p:cNvPr>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pic>
        <p:nvPicPr>
          <p:cNvPr id="6" name="Image 5">
            <a:extLst>
              <a:ext uri="{FF2B5EF4-FFF2-40B4-BE49-F238E27FC236}">
                <a16:creationId xmlns:a16="http://schemas.microsoft.com/office/drawing/2014/main" id="{868C69C7-F15D-E6A3-F322-B22FDE96D4F8}"/>
              </a:ext>
            </a:extLst>
          </p:cNvPr>
          <p:cNvPicPr>
            <a:picLocks noChangeAspect="1"/>
          </p:cNvPicPr>
          <p:nvPr/>
        </p:nvPicPr>
        <p:blipFill>
          <a:blip r:embed="rId3"/>
          <a:stretch>
            <a:fillRect/>
          </a:stretch>
        </p:blipFill>
        <p:spPr>
          <a:xfrm>
            <a:off x="1623427" y="6094962"/>
            <a:ext cx="3255546" cy="249958"/>
          </a:xfrm>
          <a:prstGeom prst="rect">
            <a:avLst/>
          </a:prstGeom>
        </p:spPr>
      </p:pic>
      <p:sp>
        <p:nvSpPr>
          <p:cNvPr id="7" name="Espace réservé du contenu 2">
            <a:extLst>
              <a:ext uri="{FF2B5EF4-FFF2-40B4-BE49-F238E27FC236}">
                <a16:creationId xmlns:a16="http://schemas.microsoft.com/office/drawing/2014/main" id="{03381E58-55EF-F8D9-5D36-704430C50070}"/>
              </a:ext>
            </a:extLst>
          </p:cNvPr>
          <p:cNvSpPr>
            <a:spLocks noGrp="1"/>
          </p:cNvSpPr>
          <p:nvPr>
            <p:ph type="body" sz="quarter" idx="10"/>
          </p:nvPr>
        </p:nvSpPr>
        <p:spPr>
          <a:xfrm>
            <a:off x="295563" y="628214"/>
            <a:ext cx="11526982" cy="5591727"/>
          </a:xfrm>
        </p:spPr>
        <p:txBody>
          <a:bodyPr>
            <a:normAutofit fontScale="25000" lnSpcReduction="20000"/>
          </a:bodyPr>
          <a:lstStyle/>
          <a:p>
            <a:endParaRPr lang="en-US" altLang="fr-FR" sz="3300" dirty="0">
              <a:latin typeface="Garamond" panose="02020404030301010803" pitchFamily="18" charset="0"/>
              <a:cs typeface="Garamond" panose="02020404030301010803" pitchFamily="18" charset="0"/>
            </a:endParaRPr>
          </a:p>
          <a:p>
            <a:pPr marL="360000" indent="-360000" algn="just">
              <a:lnSpc>
                <a:spcPct val="115000"/>
              </a:lnSpc>
              <a:spcBef>
                <a:spcPts val="600"/>
              </a:spcBef>
              <a:spcAft>
                <a:spcPts val="300"/>
              </a:spcAft>
              <a:buFont typeface="Wingdings" panose="05000000000000000000" pitchFamily="2" charset="2"/>
              <a:buChar char="Ø"/>
            </a:pPr>
            <a:r>
              <a:rPr lang="fr-FR" sz="8800" dirty="0">
                <a:effectLst/>
                <a:latin typeface="Garamond" panose="02020404030301010803" pitchFamily="18" charset="0"/>
                <a:ea typeface="Times New Roman" panose="02020603050405020304" pitchFamily="18" charset="0"/>
              </a:rPr>
              <a:t>L’approvisionnement local en poussins d’un jour repose quasi exclusivement sur un opérateur privé unique, la Société Meunière et Avicole du Gabon (SMAG), qui a également une position dominante sur la fourniture des aliments pour bétail (provende) sur le marché national. Cette situation confère à cet acteur une position de quasi-monopole sur les deux maillons clés de la filière, avec des implications significatives sur la compétitivité et l’accès des producteurs aux intrants essentiels;</a:t>
            </a:r>
            <a:endParaRPr lang="fr-FR" sz="8800" dirty="0">
              <a:effectLst/>
              <a:latin typeface="Times New Roman" panose="02020603050405020304" pitchFamily="18" charset="0"/>
              <a:ea typeface="Times New Roman" panose="02020603050405020304" pitchFamily="18" charset="0"/>
            </a:endParaRPr>
          </a:p>
          <a:p>
            <a:pPr marL="360000" indent="-360000" algn="just">
              <a:lnSpc>
                <a:spcPct val="115000"/>
              </a:lnSpc>
              <a:spcBef>
                <a:spcPts val="600"/>
              </a:spcBef>
              <a:spcAft>
                <a:spcPts val="300"/>
              </a:spcAft>
              <a:buFont typeface="Wingdings" panose="05000000000000000000" pitchFamily="2" charset="2"/>
              <a:buChar char="Ø"/>
            </a:pPr>
            <a:r>
              <a:rPr lang="fr-FR" sz="8800" dirty="0">
                <a:effectLst/>
                <a:latin typeface="Garamond" panose="02020404030301010803" pitchFamily="18" charset="0"/>
                <a:ea typeface="Times New Roman" panose="02020603050405020304" pitchFamily="18" charset="0"/>
              </a:rPr>
              <a:t>Les coûts de production restent particulièrement élevés, en grande partie en raison du prix de la provende qui constitue plus de 60% des charges de production, et dont les matières premières sont toutes importées sans bénéficier d’aucune subvention, exposant ainsi les éleveurs aux fluctuations du marché international. Cette réalité économique constitue un obstacle significatif à la compétitivité de la production locale</a:t>
            </a:r>
            <a:r>
              <a:rPr lang="fr-FR" sz="8800" dirty="0">
                <a:latin typeface="Garamond" panose="02020404030301010803" pitchFamily="18" charset="0"/>
                <a:ea typeface="Times New Roman" panose="02020603050405020304" pitchFamily="18" charset="0"/>
              </a:rPr>
              <a:t>;</a:t>
            </a:r>
            <a:endParaRPr lang="fr-FR" sz="8800" dirty="0">
              <a:effectLst/>
              <a:latin typeface="Times New Roman" panose="02020603050405020304" pitchFamily="18" charset="0"/>
              <a:ea typeface="Times New Roman" panose="02020603050405020304" pitchFamily="18" charset="0"/>
            </a:endParaRPr>
          </a:p>
          <a:p>
            <a:pPr marL="360000" indent="-360000" algn="just">
              <a:lnSpc>
                <a:spcPct val="115000"/>
              </a:lnSpc>
              <a:spcBef>
                <a:spcPts val="600"/>
              </a:spcBef>
              <a:spcAft>
                <a:spcPts val="300"/>
              </a:spcAft>
              <a:buFont typeface="Wingdings" panose="05000000000000000000" pitchFamily="2" charset="2"/>
              <a:buChar char="Ø"/>
            </a:pPr>
            <a:r>
              <a:rPr lang="fr-FR" sz="8800" dirty="0">
                <a:effectLst/>
                <a:latin typeface="Garamond" panose="02020404030301010803" pitchFamily="18" charset="0"/>
                <a:ea typeface="Times New Roman" panose="02020603050405020304" pitchFamily="18" charset="0"/>
              </a:rPr>
              <a:t>Cette réalité économique constitue un obstacle significatif à la compétitivité de la production locale</a:t>
            </a:r>
            <a:r>
              <a:rPr lang="fr-FR" sz="8800" dirty="0">
                <a:latin typeface="Garamond" panose="02020404030301010803" pitchFamily="18" charset="0"/>
                <a:ea typeface="Times New Roman" panose="02020603050405020304" pitchFamily="18" charset="0"/>
              </a:rPr>
              <a:t>;</a:t>
            </a:r>
            <a:endParaRPr lang="fr-FR" sz="8800" dirty="0">
              <a:effectLst/>
              <a:latin typeface="Garamond" panose="02020404030301010803" pitchFamily="18" charset="0"/>
              <a:ea typeface="Times New Roman" panose="02020603050405020304" pitchFamily="18" charset="0"/>
            </a:endParaRPr>
          </a:p>
          <a:p>
            <a:pPr marL="360000" indent="-360000" algn="just">
              <a:lnSpc>
                <a:spcPct val="115000"/>
              </a:lnSpc>
              <a:spcBef>
                <a:spcPts val="600"/>
              </a:spcBef>
              <a:spcAft>
                <a:spcPts val="300"/>
              </a:spcAft>
              <a:buFont typeface="Wingdings" panose="05000000000000000000" pitchFamily="2" charset="2"/>
              <a:buChar char="Ø"/>
            </a:pPr>
            <a:r>
              <a:rPr lang="fr-FR" sz="8800" dirty="0">
                <a:latin typeface="Garamond" panose="02020404030301010803" pitchFamily="18" charset="0"/>
                <a:ea typeface="Times New Roman" panose="02020603050405020304" pitchFamily="18" charset="0"/>
              </a:rPr>
              <a:t>Toutefois le Gabon dispose de deux études actuellement sur le développement de la filière poulet de chair :</a:t>
            </a:r>
          </a:p>
          <a:p>
            <a:pPr marL="1503000" lvl="2" indent="-360000" algn="just">
              <a:lnSpc>
                <a:spcPct val="115000"/>
              </a:lnSpc>
              <a:spcBef>
                <a:spcPts val="600"/>
              </a:spcBef>
              <a:spcAft>
                <a:spcPts val="300"/>
              </a:spcAft>
              <a:buFont typeface="Wingdings" panose="05000000000000000000" pitchFamily="2" charset="2"/>
              <a:buChar char="§"/>
            </a:pPr>
            <a:r>
              <a:rPr lang="fr-FR" sz="8000" dirty="0">
                <a:effectLst/>
                <a:latin typeface="Garamond" panose="02020404030301010803" pitchFamily="18" charset="0"/>
                <a:ea typeface="Times New Roman" panose="02020603050405020304" pitchFamily="18" charset="0"/>
              </a:rPr>
              <a:t>L ’étude Valyans,2011 financée par l’Etat Gabonais;</a:t>
            </a:r>
          </a:p>
          <a:p>
            <a:pPr marL="1503000" lvl="2" indent="-360000" algn="just">
              <a:lnSpc>
                <a:spcPct val="115000"/>
              </a:lnSpc>
              <a:spcBef>
                <a:spcPts val="600"/>
              </a:spcBef>
              <a:spcAft>
                <a:spcPts val="300"/>
              </a:spcAft>
              <a:buFont typeface="Wingdings" panose="05000000000000000000" pitchFamily="2" charset="2"/>
              <a:buChar char="§"/>
            </a:pPr>
            <a:r>
              <a:rPr lang="fr-FR" sz="8000" dirty="0">
                <a:latin typeface="Garamond" panose="02020404030301010803" pitchFamily="18" charset="0"/>
                <a:ea typeface="Times New Roman" panose="02020603050405020304" pitchFamily="18" charset="0"/>
              </a:rPr>
              <a:t>L’étude du projet de développement des chaines de valeurs mais, soja ,riz et poulet de chair (PRODICVA),2023 financée par la BADEA</a:t>
            </a:r>
            <a:endParaRPr lang="fr-FR" sz="8000" dirty="0">
              <a:effectLst/>
              <a:latin typeface="Times New Roman" panose="02020603050405020304" pitchFamily="18" charset="0"/>
              <a:ea typeface="Times New Roman" panose="02020603050405020304" pitchFamily="18" charset="0"/>
            </a:endParaRPr>
          </a:p>
          <a:p>
            <a:endParaRPr lang="en-US" altLang="fr-FR" sz="3300" dirty="0">
              <a:latin typeface="Garamond" panose="02020404030301010803" pitchFamily="18" charset="0"/>
              <a:cs typeface="Garamond" panose="02020404030301010803" pitchFamily="18" charset="0"/>
            </a:endParaRPr>
          </a:p>
          <a:p>
            <a:endParaRPr lang="en-US" altLang="fr-FR" sz="2800" dirty="0">
              <a:latin typeface="Garamond" panose="02020404030301010803" pitchFamily="18" charset="0"/>
              <a:cs typeface="Garamond" panose="02020404030301010803" pitchFamily="18" charset="0"/>
            </a:endParaRPr>
          </a:p>
          <a:p>
            <a:endParaRPr lang="en-US" altLang="fr-FR" sz="4000" dirty="0">
              <a:latin typeface="Garamond" panose="02020404030301010803" pitchFamily="18" charset="0"/>
              <a:cs typeface="Garamond" panose="02020404030301010803" pitchFamily="18" charset="0"/>
            </a:endParaRPr>
          </a:p>
          <a:p>
            <a:pPr marL="0" indent="0">
              <a:buNone/>
            </a:pPr>
            <a:endParaRPr lang="en-US" altLang="fr-FR" sz="4000" dirty="0">
              <a:latin typeface="Garamond" panose="02020404030301010803" pitchFamily="18" charset="0"/>
              <a:cs typeface="Garamond" panose="02020404030301010803" pitchFamily="18" charset="0"/>
            </a:endParaRPr>
          </a:p>
        </p:txBody>
      </p:sp>
      <p:sp>
        <p:nvSpPr>
          <p:cNvPr id="9" name="Rectangle 1">
            <a:extLst>
              <a:ext uri="{FF2B5EF4-FFF2-40B4-BE49-F238E27FC236}">
                <a16:creationId xmlns:a16="http://schemas.microsoft.com/office/drawing/2014/main" id="{8E233195-801F-AC7C-5C0C-F007177A238D}"/>
              </a:ext>
            </a:extLst>
          </p:cNvPr>
          <p:cNvSpPr>
            <a:spLocks noChangeArrowheads="1"/>
          </p:cNvSpPr>
          <p:nvPr/>
        </p:nvSpPr>
        <p:spPr bwMode="auto">
          <a:xfrm>
            <a:off x="567267" y="82754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Tree>
    <p:extLst>
      <p:ext uri="{BB962C8B-B14F-4D97-AF65-F5344CB8AC3E}">
        <p14:creationId xmlns:p14="http://schemas.microsoft.com/office/powerpoint/2010/main" val="380204657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745" y="244764"/>
            <a:ext cx="11176000" cy="1325563"/>
          </a:xfrm>
        </p:spPr>
        <p:txBody>
          <a:bodyPr anchor="ctr">
            <a:normAutofit fontScale="90000"/>
          </a:bodyPr>
          <a:lstStyle/>
          <a:p>
            <a:pPr marL="0" marR="0" lvl="0" indent="0" algn="l" defTabSz="914400" rtl="0" eaLnBrk="1" fontAlgn="auto" latinLnBrk="0" hangingPunct="1">
              <a:lnSpc>
                <a:spcPct val="100000"/>
              </a:lnSpc>
              <a:spcBef>
                <a:spcPts val="0"/>
              </a:spcBef>
              <a:spcAft>
                <a:spcPts val="0"/>
              </a:spcAft>
              <a:buClrTx/>
              <a:buSzPct val="100000"/>
              <a:buFontTx/>
              <a:buNone/>
              <a:tabLst/>
              <a:defRPr/>
            </a:pPr>
            <a:r>
              <a:rPr lang="en-US" altLang="fr-FR" sz="3100" b="1" dirty="0">
                <a:latin typeface="Garamond" panose="02020404030301010803" pitchFamily="18" charset="0"/>
                <a:cs typeface="Garamond" panose="02020404030301010803" pitchFamily="18" charset="0"/>
              </a:rPr>
              <a:t>III- Marché du poulet de chair en Afrique de l’ouest et </a:t>
            </a:r>
            <a:r>
              <a:rPr lang="en-US" altLang="fr-FR" sz="3100" b="1" dirty="0" err="1">
                <a:latin typeface="Garamond" panose="02020404030301010803" pitchFamily="18" charset="0"/>
                <a:cs typeface="Garamond" panose="02020404030301010803" pitchFamily="18" charset="0"/>
              </a:rPr>
              <a:t>centrale</a:t>
            </a:r>
            <a:r>
              <a:rPr lang="en-US" altLang="fr-FR" sz="3100" b="1" dirty="0">
                <a:latin typeface="Garamond" panose="02020404030301010803" pitchFamily="18" charset="0"/>
                <a:cs typeface="Garamond" panose="02020404030301010803" pitchFamily="18" charset="0"/>
              </a:rPr>
              <a:t> </a:t>
            </a:r>
            <a:br>
              <a:rPr lang="en-US" altLang="fr-FR" sz="3100" dirty="0">
                <a:latin typeface="Garamond" panose="02020404030301010803" pitchFamily="18" charset="0"/>
                <a:cs typeface="Garamond" panose="02020404030301010803" pitchFamily="18" charset="0"/>
              </a:rPr>
            </a:br>
            <a:br>
              <a:rPr lang="en-US" altLang="fr-FR" sz="2800" dirty="0">
                <a:latin typeface="Garamond" panose="02020404030301010803" pitchFamily="18" charset="0"/>
                <a:cs typeface="Garamond" panose="02020404030301010803" pitchFamily="18" charset="0"/>
              </a:rPr>
            </a:br>
            <a:r>
              <a:rPr lang="en-US" altLang="fr-FR" sz="2800" i="1" dirty="0">
                <a:latin typeface="Garamond" panose="02020404030301010803" pitchFamily="18" charset="0"/>
                <a:cs typeface="Garamond" panose="02020404030301010803" pitchFamily="18" charset="0"/>
              </a:rPr>
              <a:t>1-Les Principaux </a:t>
            </a:r>
            <a:r>
              <a:rPr lang="en-US" altLang="fr-FR" sz="2800" i="1" dirty="0" err="1">
                <a:latin typeface="Garamond" panose="02020404030301010803" pitchFamily="18" charset="0"/>
                <a:cs typeface="Garamond" panose="02020404030301010803" pitchFamily="18" charset="0"/>
              </a:rPr>
              <a:t>Producteurs</a:t>
            </a:r>
            <a:r>
              <a:rPr lang="en-US" altLang="fr-FR" sz="2800" i="1" dirty="0">
                <a:latin typeface="Garamond" panose="02020404030301010803" pitchFamily="18" charset="0"/>
                <a:cs typeface="Garamond" panose="02020404030301010803" pitchFamily="18" charset="0"/>
              </a:rPr>
              <a:t> </a:t>
            </a:r>
            <a:r>
              <a:rPr lang="en-US" altLang="fr-FR" sz="2800" i="1" dirty="0" err="1">
                <a:latin typeface="Garamond" panose="02020404030301010803" pitchFamily="18" charset="0"/>
                <a:cs typeface="Garamond" panose="02020404030301010803" pitchFamily="18" charset="0"/>
              </a:rPr>
              <a:t>Africains</a:t>
            </a:r>
            <a:endParaRPr lang="fr-FR" sz="2400" noProof="0" dirty="0"/>
          </a:p>
        </p:txBody>
      </p:sp>
      <p:graphicFrame>
        <p:nvGraphicFramePr>
          <p:cNvPr id="4" name="Content Placeholder 10"/>
          <p:cNvGraphicFramePr>
            <a:graphicFrameLocks/>
          </p:cNvGraphicFramePr>
          <p:nvPr>
            <p:extLst>
              <p:ext uri="{D42A27DB-BD31-4B8C-83A1-F6EECF244321}">
                <p14:modId xmlns:p14="http://schemas.microsoft.com/office/powerpoint/2010/main" val="2090108463"/>
              </p:ext>
            </p:extLst>
          </p:nvPr>
        </p:nvGraphicFramePr>
        <p:xfrm>
          <a:off x="-834845" y="750887"/>
          <a:ext cx="834845" cy="3048000"/>
        </p:xfrm>
        <a:graphic>
          <a:graphicData uri="http://schemas.openxmlformats.org/drawingml/2006/table">
            <a:tbl>
              <a:tblPr/>
              <a:tblGrid>
                <a:gridCol w="834845">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8" name="Image 7"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graphicFrame>
        <p:nvGraphicFramePr>
          <p:cNvPr id="10" name="Tableau 10">
            <a:extLst>
              <a:ext uri="{FF2B5EF4-FFF2-40B4-BE49-F238E27FC236}">
                <a16:creationId xmlns:a16="http://schemas.microsoft.com/office/drawing/2014/main" id="{1FB93F0D-ED5F-FD3E-4BE3-016961078F5B}"/>
              </a:ext>
            </a:extLst>
          </p:cNvPr>
          <p:cNvGraphicFramePr>
            <a:graphicFrameLocks noGrp="1"/>
          </p:cNvGraphicFramePr>
          <p:nvPr>
            <p:extLst>
              <p:ext uri="{D42A27DB-BD31-4B8C-83A1-F6EECF244321}">
                <p14:modId xmlns:p14="http://schemas.microsoft.com/office/powerpoint/2010/main" val="4293533752"/>
              </p:ext>
            </p:extLst>
          </p:nvPr>
        </p:nvGraphicFramePr>
        <p:xfrm>
          <a:off x="683488" y="1670896"/>
          <a:ext cx="10707256" cy="2291504"/>
        </p:xfrm>
        <a:graphic>
          <a:graphicData uri="http://schemas.openxmlformats.org/drawingml/2006/table">
            <a:tbl>
              <a:tblPr firstRow="1" bandRow="1">
                <a:tableStyleId>{5C22544A-7EE6-4342-B048-85BDC9FD1C3A}</a:tableStyleId>
              </a:tblPr>
              <a:tblGrid>
                <a:gridCol w="5353628">
                  <a:extLst>
                    <a:ext uri="{9D8B030D-6E8A-4147-A177-3AD203B41FA5}">
                      <a16:colId xmlns:a16="http://schemas.microsoft.com/office/drawing/2014/main" val="1459672559"/>
                    </a:ext>
                  </a:extLst>
                </a:gridCol>
                <a:gridCol w="5353628">
                  <a:extLst>
                    <a:ext uri="{9D8B030D-6E8A-4147-A177-3AD203B41FA5}">
                      <a16:colId xmlns:a16="http://schemas.microsoft.com/office/drawing/2014/main" val="2997401731"/>
                    </a:ext>
                  </a:extLst>
                </a:gridCol>
              </a:tblGrid>
              <a:tr h="520249">
                <a:tc>
                  <a:txBody>
                    <a:bodyPr/>
                    <a:lstStyle/>
                    <a:p>
                      <a:r>
                        <a:rPr lang="fr-FR" sz="2400" dirty="0"/>
                        <a:t>Nigeria</a:t>
                      </a:r>
                    </a:p>
                  </a:txBody>
                  <a:tcPr/>
                </a:tc>
                <a:tc>
                  <a:txBody>
                    <a:bodyPr/>
                    <a:lstStyle/>
                    <a:p>
                      <a:r>
                        <a:rPr lang="fr-FR" sz="2400" dirty="0"/>
                        <a:t>260 000 tonnes par an</a:t>
                      </a:r>
                    </a:p>
                  </a:txBody>
                  <a:tcPr/>
                </a:tc>
                <a:extLst>
                  <a:ext uri="{0D108BD9-81ED-4DB2-BD59-A6C34878D82A}">
                    <a16:rowId xmlns:a16="http://schemas.microsoft.com/office/drawing/2014/main" val="1411710176"/>
                  </a:ext>
                </a:extLst>
              </a:tr>
              <a:tr h="520249">
                <a:tc>
                  <a:txBody>
                    <a:bodyPr/>
                    <a:lstStyle/>
                    <a:p>
                      <a:r>
                        <a:rPr lang="fr-FR" sz="2400" dirty="0"/>
                        <a:t>Côte d’Ivoire</a:t>
                      </a:r>
                    </a:p>
                  </a:txBody>
                  <a:tcPr/>
                </a:tc>
                <a:tc>
                  <a:txBody>
                    <a:bodyPr/>
                    <a:lstStyle/>
                    <a:p>
                      <a:r>
                        <a:rPr lang="fr-FR" sz="2400" dirty="0"/>
                        <a:t>150 000 tonnes / an</a:t>
                      </a:r>
                    </a:p>
                  </a:txBody>
                  <a:tcPr/>
                </a:tc>
                <a:extLst>
                  <a:ext uri="{0D108BD9-81ED-4DB2-BD59-A6C34878D82A}">
                    <a16:rowId xmlns:a16="http://schemas.microsoft.com/office/drawing/2014/main" val="2928789363"/>
                  </a:ext>
                </a:extLst>
              </a:tr>
              <a:tr h="520249">
                <a:tc>
                  <a:txBody>
                    <a:bodyPr/>
                    <a:lstStyle/>
                    <a:p>
                      <a:r>
                        <a:rPr lang="fr-FR" sz="2400" dirty="0"/>
                        <a:t>Sénégal</a:t>
                      </a:r>
                    </a:p>
                  </a:txBody>
                  <a:tcPr/>
                </a:tc>
                <a:tc>
                  <a:txBody>
                    <a:bodyPr/>
                    <a:lstStyle/>
                    <a:p>
                      <a:r>
                        <a:rPr lang="fr-FR" sz="2400" dirty="0"/>
                        <a:t>70 000 tonnes / an</a:t>
                      </a:r>
                    </a:p>
                  </a:txBody>
                  <a:tcPr/>
                </a:tc>
                <a:extLst>
                  <a:ext uri="{0D108BD9-81ED-4DB2-BD59-A6C34878D82A}">
                    <a16:rowId xmlns:a16="http://schemas.microsoft.com/office/drawing/2014/main" val="1205963054"/>
                  </a:ext>
                </a:extLst>
              </a:tr>
              <a:tr h="730757">
                <a:tc>
                  <a:txBody>
                    <a:bodyPr/>
                    <a:lstStyle/>
                    <a:p>
                      <a:r>
                        <a:rPr lang="fr-FR" sz="2400" dirty="0"/>
                        <a:t>Cameroun</a:t>
                      </a:r>
                    </a:p>
                  </a:txBody>
                  <a:tcPr/>
                </a:tc>
                <a:tc>
                  <a:txBody>
                    <a:bodyPr/>
                    <a:lstStyle/>
                    <a:p>
                      <a:r>
                        <a:rPr lang="fr-FR" sz="2400" dirty="0"/>
                        <a:t>45 000 tonnes / an</a:t>
                      </a:r>
                    </a:p>
                  </a:txBody>
                  <a:tcPr/>
                </a:tc>
                <a:extLst>
                  <a:ext uri="{0D108BD9-81ED-4DB2-BD59-A6C34878D82A}">
                    <a16:rowId xmlns:a16="http://schemas.microsoft.com/office/drawing/2014/main" val="1913052943"/>
                  </a:ext>
                </a:extLst>
              </a:tr>
            </a:tbl>
          </a:graphicData>
        </a:graphic>
      </p:graphicFrame>
      <p:sp>
        <p:nvSpPr>
          <p:cNvPr id="3" name="Rectangle 2"/>
          <p:cNvSpPr/>
          <p:nvPr/>
        </p:nvSpPr>
        <p:spPr>
          <a:xfrm>
            <a:off x="1025233" y="4210751"/>
            <a:ext cx="2443939" cy="369332"/>
          </a:xfrm>
          <a:prstGeom prst="rect">
            <a:avLst/>
          </a:prstGeom>
        </p:spPr>
        <p:txBody>
          <a:bodyPr wrap="none">
            <a:spAutoFit/>
          </a:bodyPr>
          <a:lstStyle/>
          <a:p>
            <a:r>
              <a:rPr lang="fr-FR" dirty="0"/>
              <a:t>Source: SOPRODA, 2025</a:t>
            </a:r>
          </a:p>
        </p:txBody>
      </p:sp>
    </p:spTree>
    <p:extLst>
      <p:ext uri="{BB962C8B-B14F-4D97-AF65-F5344CB8AC3E}">
        <p14:creationId xmlns:p14="http://schemas.microsoft.com/office/powerpoint/2010/main" val="265788886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C2A5D-7315-BE09-FB3E-7EBDAAF599F0}"/>
              </a:ext>
            </a:extLst>
          </p:cNvPr>
          <p:cNvSpPr>
            <a:spLocks noGrp="1"/>
          </p:cNvSpPr>
          <p:nvPr>
            <p:ph type="title"/>
          </p:nvPr>
        </p:nvSpPr>
        <p:spPr>
          <a:xfrm>
            <a:off x="838200" y="143452"/>
            <a:ext cx="10515600" cy="1325563"/>
          </a:xfrm>
        </p:spPr>
        <p:txBody>
          <a:bodyPr>
            <a:normAutofit/>
          </a:bodyPr>
          <a:lstStyle/>
          <a:p>
            <a:r>
              <a:rPr lang="fr-FR" sz="2800" i="1" dirty="0">
                <a:latin typeface="Garamond" panose="02020404030301010803" pitchFamily="18" charset="0"/>
              </a:rPr>
              <a:t>2- Stratégie des principaux producteurs</a:t>
            </a:r>
          </a:p>
        </p:txBody>
      </p:sp>
      <p:graphicFrame>
        <p:nvGraphicFramePr>
          <p:cNvPr id="5" name="Tableau 5">
            <a:extLst>
              <a:ext uri="{FF2B5EF4-FFF2-40B4-BE49-F238E27FC236}">
                <a16:creationId xmlns:a16="http://schemas.microsoft.com/office/drawing/2014/main" id="{A5D634E2-A75E-D908-A87E-87B44C6C012C}"/>
              </a:ext>
            </a:extLst>
          </p:cNvPr>
          <p:cNvGraphicFramePr>
            <a:graphicFrameLocks noGrp="1"/>
          </p:cNvGraphicFramePr>
          <p:nvPr>
            <p:extLst>
              <p:ext uri="{D42A27DB-BD31-4B8C-83A1-F6EECF244321}">
                <p14:modId xmlns:p14="http://schemas.microsoft.com/office/powerpoint/2010/main" val="2628018011"/>
              </p:ext>
            </p:extLst>
          </p:nvPr>
        </p:nvGraphicFramePr>
        <p:xfrm>
          <a:off x="503381" y="1252635"/>
          <a:ext cx="11185238" cy="4749969"/>
        </p:xfrm>
        <a:graphic>
          <a:graphicData uri="http://schemas.openxmlformats.org/drawingml/2006/table">
            <a:tbl>
              <a:tblPr firstRow="1" bandRow="1">
                <a:tableStyleId>{5C22544A-7EE6-4342-B048-85BDC9FD1C3A}</a:tableStyleId>
              </a:tblPr>
              <a:tblGrid>
                <a:gridCol w="5592619">
                  <a:extLst>
                    <a:ext uri="{9D8B030D-6E8A-4147-A177-3AD203B41FA5}">
                      <a16:colId xmlns:a16="http://schemas.microsoft.com/office/drawing/2014/main" val="3452956904"/>
                    </a:ext>
                  </a:extLst>
                </a:gridCol>
                <a:gridCol w="5592619">
                  <a:extLst>
                    <a:ext uri="{9D8B030D-6E8A-4147-A177-3AD203B41FA5}">
                      <a16:colId xmlns:a16="http://schemas.microsoft.com/office/drawing/2014/main" val="192842744"/>
                    </a:ext>
                  </a:extLst>
                </a:gridCol>
              </a:tblGrid>
              <a:tr h="1362879">
                <a:tc>
                  <a:txBody>
                    <a:bodyPr/>
                    <a:lstStyle/>
                    <a:p>
                      <a:r>
                        <a:rPr lang="fr-FR" sz="2400" dirty="0"/>
                        <a:t>Nigeria</a:t>
                      </a:r>
                    </a:p>
                  </a:txBody>
                  <a:tcPr/>
                </a:tc>
                <a:tc>
                  <a:txBody>
                    <a:bodyPr/>
                    <a:lstStyle/>
                    <a:p>
                      <a:r>
                        <a:rPr lang="fr-FR" sz="2400" dirty="0"/>
                        <a:t>Interdictions des importations de poulet congelé depuis 2003</a:t>
                      </a:r>
                    </a:p>
                  </a:txBody>
                  <a:tcPr/>
                </a:tc>
                <a:extLst>
                  <a:ext uri="{0D108BD9-81ED-4DB2-BD59-A6C34878D82A}">
                    <a16:rowId xmlns:a16="http://schemas.microsoft.com/office/drawing/2014/main" val="2635690975"/>
                  </a:ext>
                </a:extLst>
              </a:tr>
              <a:tr h="1009650">
                <a:tc>
                  <a:txBody>
                    <a:bodyPr/>
                    <a:lstStyle/>
                    <a:p>
                      <a:r>
                        <a:rPr lang="fr-FR" sz="2400" dirty="0"/>
                        <a:t>Côte d’Ivoire</a:t>
                      </a:r>
                    </a:p>
                  </a:txBody>
                  <a:tcPr/>
                </a:tc>
                <a:tc>
                  <a:txBody>
                    <a:bodyPr/>
                    <a:lstStyle/>
                    <a:p>
                      <a:r>
                        <a:rPr lang="fr-FR" sz="2400" dirty="0"/>
                        <a:t>Mise en place d’une taxe de 1 000 francs CFA par kilogramme sur le poulet congelé importé en 2005</a:t>
                      </a:r>
                    </a:p>
                  </a:txBody>
                  <a:tcPr/>
                </a:tc>
                <a:extLst>
                  <a:ext uri="{0D108BD9-81ED-4DB2-BD59-A6C34878D82A}">
                    <a16:rowId xmlns:a16="http://schemas.microsoft.com/office/drawing/2014/main" val="1669923619"/>
                  </a:ext>
                </a:extLst>
              </a:tr>
              <a:tr h="1009650">
                <a:tc>
                  <a:txBody>
                    <a:bodyPr/>
                    <a:lstStyle/>
                    <a:p>
                      <a:r>
                        <a:rPr lang="fr-FR" sz="2400" dirty="0"/>
                        <a:t>Sénégal</a:t>
                      </a:r>
                    </a:p>
                  </a:txBody>
                  <a:tcPr/>
                </a:tc>
                <a:tc>
                  <a:txBody>
                    <a:bodyPr/>
                    <a:lstStyle/>
                    <a:p>
                      <a:r>
                        <a:rPr lang="fr-FR" sz="2400" dirty="0"/>
                        <a:t>Interdictions des importations de produits avicoles depuis 2005</a:t>
                      </a:r>
                    </a:p>
                  </a:txBody>
                  <a:tcPr/>
                </a:tc>
                <a:extLst>
                  <a:ext uri="{0D108BD9-81ED-4DB2-BD59-A6C34878D82A}">
                    <a16:rowId xmlns:a16="http://schemas.microsoft.com/office/drawing/2014/main" val="497639484"/>
                  </a:ext>
                </a:extLst>
              </a:tr>
              <a:tr h="1009650">
                <a:tc>
                  <a:txBody>
                    <a:bodyPr/>
                    <a:lstStyle/>
                    <a:p>
                      <a:r>
                        <a:rPr lang="fr-FR" sz="2400" dirty="0"/>
                        <a:t>Cameroun</a:t>
                      </a:r>
                    </a:p>
                  </a:txBody>
                  <a:tcPr/>
                </a:tc>
                <a:tc>
                  <a:txBody>
                    <a:bodyPr/>
                    <a:lstStyle/>
                    <a:p>
                      <a:r>
                        <a:rPr lang="fr-FR" sz="2400" dirty="0"/>
                        <a:t>Interdictions des importations de poulet congelé depuis 2006. Existence d’importations de compléments</a:t>
                      </a:r>
                    </a:p>
                  </a:txBody>
                  <a:tcPr/>
                </a:tc>
                <a:extLst>
                  <a:ext uri="{0D108BD9-81ED-4DB2-BD59-A6C34878D82A}">
                    <a16:rowId xmlns:a16="http://schemas.microsoft.com/office/drawing/2014/main" val="3452460061"/>
                  </a:ext>
                </a:extLst>
              </a:tr>
            </a:tbl>
          </a:graphicData>
        </a:graphic>
      </p:graphicFrame>
    </p:spTree>
    <p:extLst>
      <p:ext uri="{BB962C8B-B14F-4D97-AF65-F5344CB8AC3E}">
        <p14:creationId xmlns:p14="http://schemas.microsoft.com/office/powerpoint/2010/main" val="211287649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10837"/>
            <a:ext cx="10515600" cy="757382"/>
          </a:xfrm>
        </p:spPr>
        <p:txBody>
          <a:bodyPr anchor="ctr">
            <a:normAutofit/>
          </a:bodyPr>
          <a:lstStyle/>
          <a:p>
            <a:r>
              <a:rPr lang="fr-FR" sz="2800" i="1" dirty="0">
                <a:latin typeface="Garamond" panose="02020404030301010803" pitchFamily="18" charset="0"/>
              </a:rPr>
              <a:t>3- Le marché avicole gabonais</a:t>
            </a:r>
          </a:p>
        </p:txBody>
      </p:sp>
      <p:graphicFrame>
        <p:nvGraphicFramePr>
          <p:cNvPr id="4" name="Content Placeholder 10"/>
          <p:cNvGraphicFramePr>
            <a:graphicFrameLocks/>
          </p:cNvGraphicFramePr>
          <p:nvPr>
            <p:extLst>
              <p:ext uri="{D42A27DB-BD31-4B8C-83A1-F6EECF244321}">
                <p14:modId xmlns:p14="http://schemas.microsoft.com/office/powerpoint/2010/main" val="2206513036"/>
              </p:ext>
            </p:extLst>
          </p:nvPr>
        </p:nvGraphicFramePr>
        <p:xfrm>
          <a:off x="2978773" y="1027906"/>
          <a:ext cx="834845" cy="3048000"/>
        </p:xfrm>
        <a:graphic>
          <a:graphicData uri="http://schemas.openxmlformats.org/drawingml/2006/table">
            <a:tbl>
              <a:tblPr/>
              <a:tblGrid>
                <a:gridCol w="834845">
                  <a:extLst>
                    <a:ext uri="{9D8B030D-6E8A-4147-A177-3AD203B41FA5}">
                      <a16:colId xmlns:a16="http://schemas.microsoft.com/office/drawing/2014/main" val="20000"/>
                    </a:ext>
                  </a:extLst>
                </a:gridCol>
              </a:tblGrid>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0">
                <a:tc>
                  <a:txBody>
                    <a:bodyPr/>
                    <a:lstStyle/>
                    <a:p>
                      <a:pPr marL="0" marR="0" algn="ctr">
                        <a:spcBef>
                          <a:spcPts val="0"/>
                        </a:spcBef>
                        <a:spcAft>
                          <a:spcPts val="0"/>
                        </a:spcAft>
                      </a:pPr>
                      <a:endParaRPr lang="fr-FR" sz="4000" b="0" noProof="0" dirty="0">
                        <a:solidFill>
                          <a:schemeClr val="bg1">
                            <a:lumMod val="50000"/>
                          </a:schemeClr>
                        </a:solidFill>
                        <a:effectLst/>
                        <a:latin typeface="Times New Roman" pitchFamily="18" charset="0"/>
                        <a:ea typeface="Times"/>
                        <a:cs typeface="Times New Roman" pitchFamily="18" charset="0"/>
                      </a:endParaRPr>
                    </a:p>
                  </a:txBody>
                  <a:tcPr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5" name="Espace réservé du pied de page 3"/>
          <p:cNvSpPr txBox="1">
            <a:spLocks/>
          </p:cNvSpPr>
          <p:nvPr/>
        </p:nvSpPr>
        <p:spPr>
          <a:xfrm>
            <a:off x="1654139" y="6416676"/>
            <a:ext cx="3786691" cy="365125"/>
          </a:xfrm>
          <a:prstGeom prst="rect">
            <a:avLst/>
          </a:prstGeom>
        </p:spPr>
        <p:txBody>
          <a:bodyPr anchor="b"/>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900" dirty="0"/>
              <a:t>Ministère de l‘Agriculture, de l’Elevage et du Développement Rural</a:t>
            </a:r>
            <a:endParaRPr lang="en-US" sz="900" dirty="0"/>
          </a:p>
        </p:txBody>
      </p:sp>
      <p:pic>
        <p:nvPicPr>
          <p:cNvPr id="8" name="Image 7" descr="C:\Users\LENOVO\Desktop\Supports Forum\PROGRAMME MAV-02.png"/>
          <p:cNvPicPr/>
          <p:nvPr/>
        </p:nvPicPr>
        <p:blipFill rotWithShape="1">
          <a:blip r:embed="rId2" cstate="print">
            <a:extLst>
              <a:ext uri="{28A0092B-C50C-407E-A947-70E740481C1C}">
                <a14:useLocalDpi xmlns:a14="http://schemas.microsoft.com/office/drawing/2010/main" val="0"/>
              </a:ext>
            </a:extLst>
          </a:blip>
          <a:srcRect b="75565"/>
          <a:stretch/>
        </p:blipFill>
        <p:spPr bwMode="auto">
          <a:xfrm>
            <a:off x="10233891" y="244764"/>
            <a:ext cx="1662546" cy="623454"/>
          </a:xfrm>
          <a:prstGeom prst="rect">
            <a:avLst/>
          </a:prstGeom>
          <a:noFill/>
          <a:ln>
            <a:noFill/>
          </a:ln>
          <a:extLst>
            <a:ext uri="{53640926-AAD7-44D8-BBD7-CCE9431645EC}">
              <a14:shadowObscured xmlns:a14="http://schemas.microsoft.com/office/drawing/2010/main"/>
            </a:ext>
          </a:extLst>
        </p:spPr>
      </p:pic>
      <p:graphicFrame>
        <p:nvGraphicFramePr>
          <p:cNvPr id="6" name="Tableau 6">
            <a:extLst>
              <a:ext uri="{FF2B5EF4-FFF2-40B4-BE49-F238E27FC236}">
                <a16:creationId xmlns:a16="http://schemas.microsoft.com/office/drawing/2014/main" id="{5A638A47-262D-03FB-AAA0-E2BECC322B6A}"/>
              </a:ext>
            </a:extLst>
          </p:cNvPr>
          <p:cNvGraphicFramePr>
            <a:graphicFrameLocks noGrp="1"/>
          </p:cNvGraphicFramePr>
          <p:nvPr>
            <p:extLst>
              <p:ext uri="{D42A27DB-BD31-4B8C-83A1-F6EECF244321}">
                <p14:modId xmlns:p14="http://schemas.microsoft.com/office/powerpoint/2010/main" val="3113378901"/>
              </p:ext>
            </p:extLst>
          </p:nvPr>
        </p:nvGraphicFramePr>
        <p:xfrm>
          <a:off x="304801" y="926888"/>
          <a:ext cx="11591636" cy="5518574"/>
        </p:xfrm>
        <a:graphic>
          <a:graphicData uri="http://schemas.openxmlformats.org/drawingml/2006/table">
            <a:tbl>
              <a:tblPr firstRow="1" bandRow="1">
                <a:tableStyleId>{5C22544A-7EE6-4342-B048-85BDC9FD1C3A}</a:tableStyleId>
              </a:tblPr>
              <a:tblGrid>
                <a:gridCol w="3278908">
                  <a:extLst>
                    <a:ext uri="{9D8B030D-6E8A-4147-A177-3AD203B41FA5}">
                      <a16:colId xmlns:a16="http://schemas.microsoft.com/office/drawing/2014/main" val="1713417379"/>
                    </a:ext>
                  </a:extLst>
                </a:gridCol>
                <a:gridCol w="2516910">
                  <a:extLst>
                    <a:ext uri="{9D8B030D-6E8A-4147-A177-3AD203B41FA5}">
                      <a16:colId xmlns:a16="http://schemas.microsoft.com/office/drawing/2014/main" val="3169984179"/>
                    </a:ext>
                  </a:extLst>
                </a:gridCol>
                <a:gridCol w="2897909">
                  <a:extLst>
                    <a:ext uri="{9D8B030D-6E8A-4147-A177-3AD203B41FA5}">
                      <a16:colId xmlns:a16="http://schemas.microsoft.com/office/drawing/2014/main" val="2800160845"/>
                    </a:ext>
                  </a:extLst>
                </a:gridCol>
                <a:gridCol w="2897909">
                  <a:extLst>
                    <a:ext uri="{9D8B030D-6E8A-4147-A177-3AD203B41FA5}">
                      <a16:colId xmlns:a16="http://schemas.microsoft.com/office/drawing/2014/main" val="4250590629"/>
                    </a:ext>
                  </a:extLst>
                </a:gridCol>
              </a:tblGrid>
              <a:tr h="503767">
                <a:tc>
                  <a:txBody>
                    <a:bodyPr/>
                    <a:lstStyle/>
                    <a:p>
                      <a:pPr algn="ctr"/>
                      <a:r>
                        <a:rPr lang="fr-FR" sz="2000" dirty="0"/>
                        <a:t>Prix </a:t>
                      </a:r>
                      <a:r>
                        <a:rPr lang="fr-FR" sz="2000" dirty="0" err="1"/>
                        <a:t>moy</a:t>
                      </a:r>
                      <a:r>
                        <a:rPr lang="fr-FR" sz="2000" dirty="0"/>
                        <a:t> œuf sortie de ferme</a:t>
                      </a:r>
                    </a:p>
                  </a:txBody>
                  <a:tcPr/>
                </a:tc>
                <a:tc>
                  <a:txBody>
                    <a:bodyPr/>
                    <a:lstStyle/>
                    <a:p>
                      <a:pPr algn="ctr"/>
                      <a:r>
                        <a:rPr lang="fr-FR" sz="2000" dirty="0"/>
                        <a:t>120 XAF</a:t>
                      </a:r>
                    </a:p>
                  </a:txBody>
                  <a:tcPr/>
                </a:tc>
                <a:tc>
                  <a:txBody>
                    <a:bodyPr/>
                    <a:lstStyle/>
                    <a:p>
                      <a:pPr algn="ctr"/>
                      <a:r>
                        <a:rPr lang="fr-FR" sz="2000" dirty="0"/>
                        <a:t>Prix </a:t>
                      </a:r>
                      <a:r>
                        <a:rPr lang="fr-FR" sz="2000" dirty="0" err="1"/>
                        <a:t>moy</a:t>
                      </a:r>
                      <a:r>
                        <a:rPr lang="fr-FR" sz="2000" dirty="0"/>
                        <a:t> poulet importé (cuisse)</a:t>
                      </a:r>
                    </a:p>
                  </a:txBody>
                  <a:tcPr/>
                </a:tc>
                <a:tc>
                  <a:txBody>
                    <a:bodyPr/>
                    <a:lstStyle/>
                    <a:p>
                      <a:pPr algn="ctr"/>
                      <a:r>
                        <a:rPr lang="fr-FR" sz="2000" dirty="0"/>
                        <a:t>1000 XAF / kg</a:t>
                      </a:r>
                    </a:p>
                  </a:txBody>
                  <a:tcPr/>
                </a:tc>
                <a:extLst>
                  <a:ext uri="{0D108BD9-81ED-4DB2-BD59-A6C34878D82A}">
                    <a16:rowId xmlns:a16="http://schemas.microsoft.com/office/drawing/2014/main" val="2982163700"/>
                  </a:ext>
                </a:extLst>
              </a:tr>
              <a:tr h="503767">
                <a:tc>
                  <a:txBody>
                    <a:bodyPr/>
                    <a:lstStyle/>
                    <a:p>
                      <a:r>
                        <a:rPr lang="fr-FR" sz="2000" dirty="0"/>
                        <a:t>Prix moyen œuf au marché</a:t>
                      </a:r>
                    </a:p>
                  </a:txBody>
                  <a:tcPr/>
                </a:tc>
                <a:tc>
                  <a:txBody>
                    <a:bodyPr/>
                    <a:lstStyle/>
                    <a:p>
                      <a:pPr algn="r"/>
                      <a:r>
                        <a:rPr lang="fr-FR" sz="2000" dirty="0"/>
                        <a:t>150 XAF</a:t>
                      </a:r>
                    </a:p>
                  </a:txBody>
                  <a:tcPr/>
                </a:tc>
                <a:tc>
                  <a:txBody>
                    <a:bodyPr/>
                    <a:lstStyle/>
                    <a:p>
                      <a:r>
                        <a:rPr lang="fr-FR" sz="2000" dirty="0"/>
                        <a:t>Prix moyen poulet local (2 - 2,2kg)</a:t>
                      </a:r>
                    </a:p>
                  </a:txBody>
                  <a:tcPr/>
                </a:tc>
                <a:tc>
                  <a:txBody>
                    <a:bodyPr/>
                    <a:lstStyle/>
                    <a:p>
                      <a:pPr algn="r"/>
                      <a:r>
                        <a:rPr lang="fr-FR" sz="2000" dirty="0"/>
                        <a:t>4 500 XAF</a:t>
                      </a:r>
                    </a:p>
                  </a:txBody>
                  <a:tcPr/>
                </a:tc>
                <a:extLst>
                  <a:ext uri="{0D108BD9-81ED-4DB2-BD59-A6C34878D82A}">
                    <a16:rowId xmlns:a16="http://schemas.microsoft.com/office/drawing/2014/main" val="3955509389"/>
                  </a:ext>
                </a:extLst>
              </a:tr>
              <a:tr h="503767">
                <a:tc>
                  <a:txBody>
                    <a:bodyPr/>
                    <a:lstStyle/>
                    <a:p>
                      <a:r>
                        <a:rPr lang="fr-FR" sz="2000" dirty="0"/>
                        <a:t>Conso moyen œuf/habitant</a:t>
                      </a:r>
                    </a:p>
                  </a:txBody>
                  <a:tcPr/>
                </a:tc>
                <a:tc>
                  <a:txBody>
                    <a:bodyPr/>
                    <a:lstStyle/>
                    <a:p>
                      <a:pPr algn="r"/>
                      <a:r>
                        <a:rPr lang="fr-FR" sz="2000" dirty="0"/>
                        <a:t>+ 50</a:t>
                      </a:r>
                    </a:p>
                  </a:txBody>
                  <a:tcPr/>
                </a:tc>
                <a:tc>
                  <a:txBody>
                    <a:bodyPr/>
                    <a:lstStyle/>
                    <a:p>
                      <a:r>
                        <a:rPr lang="fr-FR" sz="2000" dirty="0"/>
                        <a:t>Consommation moyenne poulet/habitant</a:t>
                      </a:r>
                    </a:p>
                  </a:txBody>
                  <a:tcPr/>
                </a:tc>
                <a:tc>
                  <a:txBody>
                    <a:bodyPr/>
                    <a:lstStyle/>
                    <a:p>
                      <a:pPr algn="r"/>
                      <a:r>
                        <a:rPr lang="fr-FR" sz="2000" dirty="0"/>
                        <a:t>25 kg</a:t>
                      </a:r>
                    </a:p>
                  </a:txBody>
                  <a:tcPr/>
                </a:tc>
                <a:extLst>
                  <a:ext uri="{0D108BD9-81ED-4DB2-BD59-A6C34878D82A}">
                    <a16:rowId xmlns:a16="http://schemas.microsoft.com/office/drawing/2014/main" val="2391636811"/>
                  </a:ext>
                </a:extLst>
              </a:tr>
              <a:tr h="503767">
                <a:tc>
                  <a:txBody>
                    <a:bodyPr/>
                    <a:lstStyle/>
                    <a:p>
                      <a:r>
                        <a:rPr lang="fr-FR" sz="2000" dirty="0"/>
                        <a:t>Production d’œufs</a:t>
                      </a:r>
                    </a:p>
                  </a:txBody>
                  <a:tcPr/>
                </a:tc>
                <a:tc>
                  <a:txBody>
                    <a:bodyPr/>
                    <a:lstStyle/>
                    <a:p>
                      <a:pPr algn="r"/>
                      <a:r>
                        <a:rPr lang="fr-FR" sz="2000" dirty="0"/>
                        <a:t>150 millions</a:t>
                      </a:r>
                    </a:p>
                  </a:txBody>
                  <a:tcPr/>
                </a:tc>
                <a:tc>
                  <a:txBody>
                    <a:bodyPr/>
                    <a:lstStyle/>
                    <a:p>
                      <a:r>
                        <a:rPr lang="fr-FR" sz="2000" dirty="0"/>
                        <a:t>Production de poulet (principalement des reformes)</a:t>
                      </a:r>
                    </a:p>
                  </a:txBody>
                  <a:tcPr/>
                </a:tc>
                <a:tc>
                  <a:txBody>
                    <a:bodyPr/>
                    <a:lstStyle/>
                    <a:p>
                      <a:pPr algn="r"/>
                      <a:r>
                        <a:rPr lang="fr-FR" sz="2000" dirty="0"/>
                        <a:t>4000 t </a:t>
                      </a:r>
                    </a:p>
                  </a:txBody>
                  <a:tcPr/>
                </a:tc>
                <a:extLst>
                  <a:ext uri="{0D108BD9-81ED-4DB2-BD59-A6C34878D82A}">
                    <a16:rowId xmlns:a16="http://schemas.microsoft.com/office/drawing/2014/main" val="2668479653"/>
                  </a:ext>
                </a:extLst>
              </a:tr>
              <a:tr h="503767">
                <a:tc>
                  <a:txBody>
                    <a:bodyPr/>
                    <a:lstStyle/>
                    <a:p>
                      <a:r>
                        <a:rPr lang="fr-FR" sz="2000" dirty="0"/>
                        <a:t>Cheptel de pondeuses</a:t>
                      </a:r>
                    </a:p>
                  </a:txBody>
                  <a:tcPr/>
                </a:tc>
                <a:tc>
                  <a:txBody>
                    <a:bodyPr/>
                    <a:lstStyle/>
                    <a:p>
                      <a:pPr algn="r"/>
                      <a:r>
                        <a:rPr lang="fr-FR" sz="2000" dirty="0"/>
                        <a:t>600 000</a:t>
                      </a:r>
                    </a:p>
                  </a:txBody>
                  <a:tcPr/>
                </a:tc>
                <a:tc>
                  <a:txBody>
                    <a:bodyPr/>
                    <a:lstStyle/>
                    <a:p>
                      <a:r>
                        <a:rPr lang="fr-FR" sz="2000" dirty="0"/>
                        <a:t>Cheptel de chair annuel</a:t>
                      </a:r>
                    </a:p>
                  </a:txBody>
                  <a:tcPr/>
                </a:tc>
                <a:tc>
                  <a:txBody>
                    <a:bodyPr/>
                    <a:lstStyle/>
                    <a:p>
                      <a:pPr algn="r"/>
                      <a:r>
                        <a:rPr lang="fr-FR" sz="2000" dirty="0"/>
                        <a:t>150 000</a:t>
                      </a:r>
                    </a:p>
                  </a:txBody>
                  <a:tcPr/>
                </a:tc>
                <a:extLst>
                  <a:ext uri="{0D108BD9-81ED-4DB2-BD59-A6C34878D82A}">
                    <a16:rowId xmlns:a16="http://schemas.microsoft.com/office/drawing/2014/main" val="2970514242"/>
                  </a:ext>
                </a:extLst>
              </a:tr>
              <a:tr h="503767">
                <a:tc>
                  <a:txBody>
                    <a:bodyPr/>
                    <a:lstStyle/>
                    <a:p>
                      <a:r>
                        <a:rPr lang="fr-FR" sz="2000" dirty="0"/>
                        <a:t>Cheptel de reproducteurs ponte</a:t>
                      </a:r>
                    </a:p>
                  </a:txBody>
                  <a:tcPr/>
                </a:tc>
                <a:tc>
                  <a:txBody>
                    <a:bodyPr/>
                    <a:lstStyle/>
                    <a:p>
                      <a:pPr algn="r"/>
                      <a:r>
                        <a:rPr lang="fr-FR" sz="2000" dirty="0"/>
                        <a:t>8 000</a:t>
                      </a:r>
                    </a:p>
                  </a:txBody>
                  <a:tcPr/>
                </a:tc>
                <a:tc>
                  <a:txBody>
                    <a:bodyPr/>
                    <a:lstStyle/>
                    <a:p>
                      <a:r>
                        <a:rPr lang="fr-FR" sz="2000" dirty="0"/>
                        <a:t>Cheptel de reproducteurs chair</a:t>
                      </a:r>
                    </a:p>
                  </a:txBody>
                  <a:tcPr/>
                </a:tc>
                <a:tc>
                  <a:txBody>
                    <a:bodyPr/>
                    <a:lstStyle/>
                    <a:p>
                      <a:pPr algn="r"/>
                      <a:r>
                        <a:rPr lang="fr-FR" sz="2000" dirty="0"/>
                        <a:t>0</a:t>
                      </a:r>
                    </a:p>
                  </a:txBody>
                  <a:tcPr/>
                </a:tc>
                <a:extLst>
                  <a:ext uri="{0D108BD9-81ED-4DB2-BD59-A6C34878D82A}">
                    <a16:rowId xmlns:a16="http://schemas.microsoft.com/office/drawing/2014/main" val="3318227348"/>
                  </a:ext>
                </a:extLst>
              </a:tr>
              <a:tr h="503767">
                <a:tc>
                  <a:txBody>
                    <a:bodyPr/>
                    <a:lstStyle/>
                    <a:p>
                      <a:r>
                        <a:rPr lang="fr-FR" sz="2000" dirty="0"/>
                        <a:t>Nb d’éleveurs reproducteurs ponte</a:t>
                      </a:r>
                    </a:p>
                  </a:txBody>
                  <a:tcPr/>
                </a:tc>
                <a:tc>
                  <a:txBody>
                    <a:bodyPr/>
                    <a:lstStyle/>
                    <a:p>
                      <a:pPr algn="r"/>
                      <a:r>
                        <a:rPr lang="fr-FR" sz="2000" dirty="0"/>
                        <a:t>1</a:t>
                      </a:r>
                    </a:p>
                  </a:txBody>
                  <a:tcPr/>
                </a:tc>
                <a:tc>
                  <a:txBody>
                    <a:bodyPr/>
                    <a:lstStyle/>
                    <a:p>
                      <a:r>
                        <a:rPr lang="fr-FR" sz="2000" dirty="0"/>
                        <a:t>Nb d’éleveurs reproducteurs chair</a:t>
                      </a:r>
                    </a:p>
                  </a:txBody>
                  <a:tcPr/>
                </a:tc>
                <a:tc>
                  <a:txBody>
                    <a:bodyPr/>
                    <a:lstStyle/>
                    <a:p>
                      <a:pPr algn="r"/>
                      <a:r>
                        <a:rPr lang="fr-FR" sz="2000" dirty="0"/>
                        <a:t>0</a:t>
                      </a:r>
                    </a:p>
                  </a:txBody>
                  <a:tcPr/>
                </a:tc>
                <a:extLst>
                  <a:ext uri="{0D108BD9-81ED-4DB2-BD59-A6C34878D82A}">
                    <a16:rowId xmlns:a16="http://schemas.microsoft.com/office/drawing/2014/main" val="172946407"/>
                  </a:ext>
                </a:extLst>
              </a:tr>
              <a:tr h="503767">
                <a:tc>
                  <a:txBody>
                    <a:bodyPr/>
                    <a:lstStyle/>
                    <a:p>
                      <a:r>
                        <a:rPr lang="fr-FR" sz="2000" dirty="0"/>
                        <a:t>Nb de couvoirs</a:t>
                      </a:r>
                    </a:p>
                  </a:txBody>
                  <a:tcPr/>
                </a:tc>
                <a:tc>
                  <a:txBody>
                    <a:bodyPr/>
                    <a:lstStyle/>
                    <a:p>
                      <a:pPr algn="r"/>
                      <a:r>
                        <a:rPr lang="fr-FR" sz="2000" dirty="0"/>
                        <a:t>1</a:t>
                      </a:r>
                    </a:p>
                  </a:txBody>
                  <a:tcPr/>
                </a:tc>
                <a:tc>
                  <a:txBody>
                    <a:bodyPr/>
                    <a:lstStyle/>
                    <a:p>
                      <a:r>
                        <a:rPr lang="fr-FR" sz="2000" dirty="0"/>
                        <a:t>Nb d’abattoirs</a:t>
                      </a:r>
                    </a:p>
                  </a:txBody>
                  <a:tcPr/>
                </a:tc>
                <a:tc>
                  <a:txBody>
                    <a:bodyPr/>
                    <a:lstStyle/>
                    <a:p>
                      <a:pPr algn="r"/>
                      <a:r>
                        <a:rPr lang="fr-FR" sz="2000" dirty="0"/>
                        <a:t>1 de faible capacité</a:t>
                      </a:r>
                    </a:p>
                  </a:txBody>
                  <a:tcPr/>
                </a:tc>
                <a:extLst>
                  <a:ext uri="{0D108BD9-81ED-4DB2-BD59-A6C34878D82A}">
                    <a16:rowId xmlns:a16="http://schemas.microsoft.com/office/drawing/2014/main" val="3769523298"/>
                  </a:ext>
                </a:extLst>
              </a:tr>
            </a:tbl>
          </a:graphicData>
        </a:graphic>
      </p:graphicFrame>
      <p:sp>
        <p:nvSpPr>
          <p:cNvPr id="3" name="Rectangle 2"/>
          <p:cNvSpPr/>
          <p:nvPr/>
        </p:nvSpPr>
        <p:spPr>
          <a:xfrm>
            <a:off x="220163" y="6488668"/>
            <a:ext cx="2496837" cy="369332"/>
          </a:xfrm>
          <a:prstGeom prst="rect">
            <a:avLst/>
          </a:prstGeom>
        </p:spPr>
        <p:txBody>
          <a:bodyPr wrap="none">
            <a:spAutoFit/>
          </a:bodyPr>
          <a:lstStyle/>
          <a:p>
            <a:r>
              <a:rPr lang="fr-FR" dirty="0"/>
              <a:t>Source : SOPRODA, 2025</a:t>
            </a:r>
          </a:p>
        </p:txBody>
      </p:sp>
    </p:spTree>
    <p:extLst>
      <p:ext uri="{BB962C8B-B14F-4D97-AF65-F5344CB8AC3E}">
        <p14:creationId xmlns:p14="http://schemas.microsoft.com/office/powerpoint/2010/main" val="3609374388"/>
      </p:ext>
    </p:extLst>
  </p:cSld>
  <p:clrMapOvr>
    <a:masterClrMapping/>
  </p:clrMapOvr>
  <p:transition/>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921</TotalTime>
  <Words>1636</Words>
  <Application>Microsoft Office PowerPoint</Application>
  <PresentationFormat>Grand écran</PresentationFormat>
  <Paragraphs>149</Paragraphs>
  <Slides>15</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15</vt:i4>
      </vt:variant>
    </vt:vector>
  </HeadingPairs>
  <TitlesOfParts>
    <vt:vector size="22" baseType="lpstr">
      <vt:lpstr>Arial</vt:lpstr>
      <vt:lpstr>Calibri</vt:lpstr>
      <vt:lpstr>Calibri Light</vt:lpstr>
      <vt:lpstr>Garamond</vt:lpstr>
      <vt:lpstr>Times New Roman</vt:lpstr>
      <vt:lpstr>Wingdings</vt:lpstr>
      <vt:lpstr>Thème Office</vt:lpstr>
      <vt:lpstr>Présentation PowerPoint</vt:lpstr>
      <vt:lpstr>Table des matières</vt:lpstr>
      <vt:lpstr>I- Introduction</vt:lpstr>
      <vt:lpstr>I- Introduction (suite) </vt:lpstr>
      <vt:lpstr>II- Etat des lieux</vt:lpstr>
      <vt:lpstr>II- Etat des lieux (suite)</vt:lpstr>
      <vt:lpstr>III- Marché du poulet de chair en Afrique de l’ouest et centrale   1-Les Principaux Producteurs Africains</vt:lpstr>
      <vt:lpstr>2- Stratégie des principaux producteurs</vt:lpstr>
      <vt:lpstr>3- Le marché avicole gabonais</vt:lpstr>
      <vt:lpstr>3- Le marché avicole gabonais (suite et fin)</vt:lpstr>
      <vt:lpstr>4. Contraintes identifiées    IV- Contraintes  IV.1- Contraintes Techniques     </vt:lpstr>
      <vt:lpstr>4. Contraintes identifiées    IV- Contraintes  IV.1- Contraintes Techniques     </vt:lpstr>
      <vt:lpstr>4. Contraintes identifiées    IV- Contraintes  IV.2- Contraintes Economiques et Financières     </vt:lpstr>
      <vt:lpstr>V. Conclusion</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Ange Mavoungou</dc:creator>
  <cp:lastModifiedBy>NGOUONI</cp:lastModifiedBy>
  <cp:revision>46</cp:revision>
  <dcterms:created xsi:type="dcterms:W3CDTF">2025-07-15T17:21:54Z</dcterms:created>
  <dcterms:modified xsi:type="dcterms:W3CDTF">2025-08-25T07:34:05Z</dcterms:modified>
</cp:coreProperties>
</file>