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98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9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2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onitor 2007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64" y="1261872"/>
            <a:ext cx="11180064" cy="51846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72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30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71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00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4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82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2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62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0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7234D-F52C-46B0-91CC-71198564F670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3CAC-1AD1-4907-922B-FA6408D56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1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:\Users\LENOVO\Desktop\Supports Forum\PROGRAMME MAV-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5"/>
          <a:stretch>
            <a:fillRect/>
          </a:stretch>
        </p:blipFill>
        <p:spPr bwMode="auto">
          <a:xfrm>
            <a:off x="2013527" y="55416"/>
            <a:ext cx="7952510" cy="28309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0182" y="3126684"/>
            <a:ext cx="11379200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fr-FR" sz="2800" b="1" spc="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Partage d’expérience en production de poulet de chair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34135B-87E8-6F4C-B22B-690628530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05" y="3949403"/>
            <a:ext cx="2889115" cy="10797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04943F-A84B-0E4C-AEAF-4344D40E4B1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5850" y="4342589"/>
            <a:ext cx="2957224" cy="17669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933791-D139-D54A-9EB1-0040A686FD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615852" y="4298815"/>
            <a:ext cx="2700370" cy="1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571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8554" y="321523"/>
            <a:ext cx="7271989" cy="786384"/>
          </a:xfrm>
        </p:spPr>
        <p:txBody>
          <a:bodyPr anchor="ctr"/>
          <a:lstStyle/>
          <a:p>
            <a:r>
              <a:rPr lang="fr-FR" dirty="0"/>
              <a:t>Plan de présentation</a:t>
            </a:r>
            <a:endParaRPr lang="en-US" dirty="0"/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675794"/>
              </p:ext>
            </p:extLst>
          </p:nvPr>
        </p:nvGraphicFramePr>
        <p:xfrm>
          <a:off x="3021106" y="1608137"/>
          <a:ext cx="7436128" cy="3109775"/>
        </p:xfrm>
        <a:graphic>
          <a:graphicData uri="http://schemas.openxmlformats.org/drawingml/2006/table">
            <a:tbl>
              <a:tblPr/>
              <a:tblGrid>
                <a:gridCol w="104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SzPct val="100000"/>
                        <a:buFont typeface="+mj-lt"/>
                        <a:buNone/>
                      </a:pPr>
                      <a:r>
                        <a:rPr lang="fr-FR" sz="1800" noProof="0" dirty="0"/>
                        <a:t>L’entreprise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SzPct val="100000"/>
                        <a:buNone/>
                      </a:pPr>
                      <a:r>
                        <a:rPr lang="fr-FR" sz="1800" noProof="0" dirty="0"/>
                        <a:t>Les principaux produits commercialisés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SzPct val="100000"/>
                        <a:buNone/>
                      </a:pPr>
                      <a:r>
                        <a:rPr lang="fr-FR" sz="1800" noProof="0" dirty="0"/>
                        <a:t>La production de l’aliment à la ferme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SzPct val="100000"/>
                        <a:buNone/>
                      </a:pPr>
                      <a:r>
                        <a:rPr lang="fr-FR" sz="1800" noProof="0" dirty="0"/>
                        <a:t>Les principaux défis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 : stratégies pour appuyer le développement du secteur</a:t>
                      </a:r>
                      <a:endParaRPr lang="fr-FR" sz="180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1654139" y="6416676"/>
            <a:ext cx="378669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Ministère de l‘Agriculture, de l’Elevage et du Développement Rural</a:t>
            </a:r>
            <a:endParaRPr lang="en-US" sz="900" dirty="0"/>
          </a:p>
        </p:txBody>
      </p:sp>
      <p:pic>
        <p:nvPicPr>
          <p:cNvPr id="6" name="Image 5" descr="C:\Users\LENOVO\Desktop\Supports Forum\PROGRAMME MAV-0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5"/>
          <a:stretch/>
        </p:blipFill>
        <p:spPr bwMode="auto">
          <a:xfrm>
            <a:off x="10233891" y="244764"/>
            <a:ext cx="1662546" cy="623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64886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45085" cy="889743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1- L’entreprise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1654139" y="6416676"/>
            <a:ext cx="378669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Ministère de l‘Agriculture, de l’Elevage et du Développement Rural</a:t>
            </a:r>
            <a:endParaRPr lang="en-US" sz="900" dirty="0"/>
          </a:p>
        </p:txBody>
      </p:sp>
      <p:pic>
        <p:nvPicPr>
          <p:cNvPr id="8" name="Image 7" descr="C:\Users\LENOVO\Desktop\Supports Forum\PROGRAMME MAV-0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5"/>
          <a:stretch/>
        </p:blipFill>
        <p:spPr bwMode="auto">
          <a:xfrm>
            <a:off x="10233891" y="244764"/>
            <a:ext cx="1662546" cy="623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A9CF60-4BF4-5749-BA44-72140BD9D9E0}"/>
              </a:ext>
            </a:extLst>
          </p:cNvPr>
          <p:cNvSpPr/>
          <p:nvPr/>
        </p:nvSpPr>
        <p:spPr>
          <a:xfrm>
            <a:off x="2607013" y="1452860"/>
            <a:ext cx="8988357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Créé en 2014 pour répondre aux besoins du marché, d’une clientèle particulière, désireuse de consommer des œufs de qualité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A67929-56C9-E24B-8FF9-6F232B2DB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13" y="1437151"/>
            <a:ext cx="1360258" cy="508379"/>
          </a:xfrm>
          <a:prstGeom prst="rect">
            <a:avLst/>
          </a:prstGeom>
        </p:spPr>
      </p:pic>
      <p:pic>
        <p:nvPicPr>
          <p:cNvPr id="10" name="Picture 2" descr="Œufs contaminés">
            <a:extLst>
              <a:ext uri="{FF2B5EF4-FFF2-40B4-BE49-F238E27FC236}">
                <a16:creationId xmlns:a16="http://schemas.microsoft.com/office/drawing/2014/main" id="{2211A242-4130-5847-BE84-F0C4A4A2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319">
            <a:off x="3017348" y="2255461"/>
            <a:ext cx="2077124" cy="126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3AF4E9-7607-C240-B233-FC4E390EB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278" y="2174072"/>
            <a:ext cx="1711167" cy="143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B2E3FF97-AE65-604B-A060-B0689EAF00D2}"/>
              </a:ext>
            </a:extLst>
          </p:cNvPr>
          <p:cNvSpPr/>
          <p:nvPr/>
        </p:nvSpPr>
        <p:spPr>
          <a:xfrm>
            <a:off x="8617259" y="2580485"/>
            <a:ext cx="1809275" cy="64611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72">
            <a:extLst>
              <a:ext uri="{FF2B5EF4-FFF2-40B4-BE49-F238E27FC236}">
                <a16:creationId xmlns:a16="http://schemas.microsoft.com/office/drawing/2014/main" id="{F21E556B-67AA-3743-85F0-EE00132619BC}"/>
              </a:ext>
            </a:extLst>
          </p:cNvPr>
          <p:cNvSpPr txBox="1"/>
          <p:nvPr/>
        </p:nvSpPr>
        <p:spPr>
          <a:xfrm>
            <a:off x="8577736" y="2735800"/>
            <a:ext cx="191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1,5 millions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d’oeufs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 /an  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C0A00-5BA3-C241-A25A-E20976D796A5}"/>
              </a:ext>
            </a:extLst>
          </p:cNvPr>
          <p:cNvSpPr/>
          <p:nvPr/>
        </p:nvSpPr>
        <p:spPr>
          <a:xfrm>
            <a:off x="2759413" y="3706439"/>
            <a:ext cx="8988357" cy="30777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Réorientation en octobre 2021 pour la production du poulet de chair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9E85592-B626-054B-8530-3E48CB475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509" y="4340017"/>
            <a:ext cx="1995173" cy="14963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C03C39-9402-7542-95DB-FB4851ABC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521" y="4497054"/>
            <a:ext cx="2627340" cy="1182303"/>
          </a:xfrm>
          <a:prstGeom prst="rect">
            <a:avLst/>
          </a:prstGeom>
        </p:spPr>
      </p:pic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D49386C6-1256-364A-8C2E-7AFD22AD7C3F}"/>
              </a:ext>
            </a:extLst>
          </p:cNvPr>
          <p:cNvSpPr/>
          <p:nvPr/>
        </p:nvSpPr>
        <p:spPr>
          <a:xfrm>
            <a:off x="8876438" y="4727255"/>
            <a:ext cx="1968548" cy="71668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73">
            <a:extLst>
              <a:ext uri="{FF2B5EF4-FFF2-40B4-BE49-F238E27FC236}">
                <a16:creationId xmlns:a16="http://schemas.microsoft.com/office/drawing/2014/main" id="{D77A1506-0959-D24E-A012-89ACAC984448}"/>
              </a:ext>
            </a:extLst>
          </p:cNvPr>
          <p:cNvSpPr txBox="1"/>
          <p:nvPr/>
        </p:nvSpPr>
        <p:spPr>
          <a:xfrm>
            <a:off x="9148259" y="4797474"/>
            <a:ext cx="155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En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moyenne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2300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</a:rPr>
              <a:t>poulets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/60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jours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093743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1654139" y="6416676"/>
            <a:ext cx="378669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Ministère de l‘Agriculture, de l’Elevage et du Développement Rural</a:t>
            </a:r>
            <a:endParaRPr lang="en-US" sz="900" dirty="0"/>
          </a:p>
        </p:txBody>
      </p:sp>
      <p:pic>
        <p:nvPicPr>
          <p:cNvPr id="8" name="Image 7" descr="C:\Users\LENOVO\Desktop\Supports Forum\PROGRAMME MAV-0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5"/>
          <a:stretch/>
        </p:blipFill>
        <p:spPr bwMode="auto">
          <a:xfrm>
            <a:off x="10233891" y="244764"/>
            <a:ext cx="1662546" cy="623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C8983D-F92E-5746-81E8-010A3E223812}"/>
              </a:ext>
            </a:extLst>
          </p:cNvPr>
          <p:cNvSpPr/>
          <p:nvPr/>
        </p:nvSpPr>
        <p:spPr>
          <a:xfrm>
            <a:off x="838200" y="3189463"/>
            <a:ext cx="2965315" cy="9541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Nos produits actuels 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Poulets de chair frais et fumé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Gésiers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Pattes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4DD19B7-E1EF-8B45-ABC5-0CA646F5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177391" cy="889743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2- Les principaux produits commercialisés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8B8CCFC-488D-8B45-A67E-CAEDF679F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11" y="1675958"/>
            <a:ext cx="2052201" cy="14398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F931D-3184-444A-9D07-45215E590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639" y="1535001"/>
            <a:ext cx="1533847" cy="15338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43C4F52-D0A5-0E46-85D6-CF6FF695A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288" y="4031544"/>
            <a:ext cx="1954712" cy="12485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E595FE-D802-294A-A17A-9732F8D72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409" y="4031544"/>
            <a:ext cx="1714077" cy="11062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55A6EF-9936-8347-87A6-97D4B77F0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895" y="1391056"/>
            <a:ext cx="2483300" cy="38890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984ABD-A01D-4B4B-894C-23442CC5D812}"/>
              </a:ext>
            </a:extLst>
          </p:cNvPr>
          <p:cNvSpPr/>
          <p:nvPr/>
        </p:nvSpPr>
        <p:spPr>
          <a:xfrm>
            <a:off x="2617837" y="5446234"/>
            <a:ext cx="6096000" cy="9387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60 jours d’élevage, comparativement à 35 ou 45 jours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 aliment fabriqué localement avec des ingrédients locaux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Respect strict et rigoureux des règles de biosécurité</a:t>
            </a:r>
          </a:p>
          <a:p>
            <a:pPr algn="just"/>
            <a:endParaRPr lang="fr-FR" sz="13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089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1654139" y="6416676"/>
            <a:ext cx="378669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Ministère de l‘Agriculture, de l’Elevage et du Développement Rural</a:t>
            </a:r>
            <a:endParaRPr lang="en-US" sz="900" dirty="0"/>
          </a:p>
        </p:txBody>
      </p:sp>
      <p:pic>
        <p:nvPicPr>
          <p:cNvPr id="8" name="Image 7" descr="C:\Users\LENOVO\Desktop\Supports Forum\PROGRAMME MAV-0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5"/>
          <a:stretch/>
        </p:blipFill>
        <p:spPr bwMode="auto">
          <a:xfrm>
            <a:off x="10233891" y="244764"/>
            <a:ext cx="1662546" cy="623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05398E9-CE56-E844-A4D4-3FA01700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177391" cy="889743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3- La production de l’aliment a la ferme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26162E-A8FC-554C-88E8-270A1AE0D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10" y="1916349"/>
            <a:ext cx="3686453" cy="16589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68DD13-85DD-AA49-B811-9537EB78A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109" y="4236734"/>
            <a:ext cx="3686453" cy="16589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3940E0-6A8F-B84D-AFF5-BAC1C1A69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901" y="1916349"/>
            <a:ext cx="3482503" cy="16589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DF64C1-E51C-CF42-B170-F02D8807F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757" y="4236733"/>
            <a:ext cx="3654647" cy="1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004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/>
          </p:cNvSpPr>
          <p:nvPr/>
        </p:nvSpPr>
        <p:spPr>
          <a:xfrm>
            <a:off x="1654139" y="6416676"/>
            <a:ext cx="378669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Ministère de l‘Agriculture, de l’Elevage et du Développement Rural</a:t>
            </a:r>
            <a:endParaRPr lang="en-US" sz="900" dirty="0"/>
          </a:p>
        </p:txBody>
      </p:sp>
      <p:pic>
        <p:nvPicPr>
          <p:cNvPr id="5" name="Image 4" descr="C:\Users\LENOVO\Desktop\Supports Forum\PROGRAMME MAV-0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5"/>
          <a:stretch/>
        </p:blipFill>
        <p:spPr bwMode="auto">
          <a:xfrm>
            <a:off x="10233891" y="244764"/>
            <a:ext cx="1662546" cy="623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9D5AAA0-8C42-BE44-8B21-291A85AF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177391" cy="889743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4- Les principaux défis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5EFF5C-B776-D24B-95E0-DEF0B3BC5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21" y="1938879"/>
            <a:ext cx="2577424" cy="37937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10F436-35DC-3741-A60B-DC8D8C558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120" y="1938879"/>
            <a:ext cx="2765429" cy="37937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0BAFD8-ABD4-0D44-B512-F09114CD9F52}"/>
              </a:ext>
            </a:extLst>
          </p:cNvPr>
          <p:cNvSpPr/>
          <p:nvPr/>
        </p:nvSpPr>
        <p:spPr>
          <a:xfrm>
            <a:off x="7827525" y="3429000"/>
            <a:ext cx="3583020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 coût de production du poulet</a:t>
            </a:r>
          </a:p>
        </p:txBody>
      </p:sp>
    </p:spTree>
    <p:extLst>
      <p:ext uri="{BB962C8B-B14F-4D97-AF65-F5344CB8AC3E}">
        <p14:creationId xmlns:p14="http://schemas.microsoft.com/office/powerpoint/2010/main" val="35517665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/>
          </p:cNvSpPr>
          <p:nvPr/>
        </p:nvSpPr>
        <p:spPr>
          <a:xfrm>
            <a:off x="1654139" y="6416676"/>
            <a:ext cx="378669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Ministère de l‘Agriculture, de l’Elevage et du Développement Rural</a:t>
            </a:r>
            <a:endParaRPr lang="en-US" sz="900" dirty="0"/>
          </a:p>
        </p:txBody>
      </p:sp>
      <p:pic>
        <p:nvPicPr>
          <p:cNvPr id="5" name="Image 4" descr="C:\Users\LENOVO\Desktop\Supports Forum\PROGRAMME MAV-0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5"/>
          <a:stretch/>
        </p:blipFill>
        <p:spPr bwMode="auto">
          <a:xfrm>
            <a:off x="10233891" y="244764"/>
            <a:ext cx="1662546" cy="623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009443A-1B16-164D-892F-12544FB1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7146" cy="889743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fr-FR" sz="3600" dirty="0">
                <a:solidFill>
                  <a:schemeClr val="accent5">
                    <a:lumMod val="50000"/>
                  </a:schemeClr>
                </a:solidFill>
              </a:rPr>
              <a:t>Conclusion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C1111D0C-C75A-6640-A773-5EFE3F75B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939596"/>
              </p:ext>
            </p:extLst>
          </p:nvPr>
        </p:nvGraphicFramePr>
        <p:xfrm>
          <a:off x="2028884" y="2016699"/>
          <a:ext cx="8467261" cy="3109775"/>
        </p:xfrm>
        <a:graphic>
          <a:graphicData uri="http://schemas.openxmlformats.org/drawingml/2006/table">
            <a:tbl>
              <a:tblPr/>
              <a:tblGrid>
                <a:gridCol w="119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SzPct val="100000"/>
                        <a:buFont typeface="+mj-lt"/>
                        <a:buNone/>
                      </a:pPr>
                      <a:r>
                        <a:rPr lang="fr-FR" sz="1800" noProof="0" dirty="0"/>
                        <a:t>Il est possible de produire du poulet de chair et de répondre aux objectifs fixés par l’interdiction des importations dès le 1</a:t>
                      </a:r>
                      <a:r>
                        <a:rPr lang="fr-FR" sz="1800" baseline="30000" noProof="0" dirty="0"/>
                        <a:t>er</a:t>
                      </a:r>
                      <a:r>
                        <a:rPr lang="fr-FR" sz="1800" noProof="0" dirty="0"/>
                        <a:t> janvier 2027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SzPct val="100000"/>
                        <a:buNone/>
                      </a:pPr>
                      <a:r>
                        <a:rPr lang="fr-FR" sz="1800" noProof="0" dirty="0"/>
                        <a:t>Miser sur une stratégie inclusive et collaborative avec les producteurs nationaux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SzPct val="100000"/>
                        <a:buNone/>
                      </a:pPr>
                      <a:r>
                        <a:rPr lang="fr-FR" sz="1800" noProof="0" dirty="0"/>
                        <a:t>Appuyer les éleveurs par des financements ciblés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SzPct val="100000"/>
                        <a:buNone/>
                      </a:pPr>
                      <a:r>
                        <a:rPr lang="fr-FR" sz="1800" noProof="0" dirty="0"/>
                        <a:t>Inciter les agriculteurs à la production de maïs et du soja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40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Taxer les importations dès le 1</a:t>
                      </a:r>
                      <a:r>
                        <a:rPr lang="fr-FR" sz="18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8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janvier 2027 pour financer le développement du secteur avicole national</a:t>
                      </a:r>
                      <a:endParaRPr lang="fr-FR" sz="1800" noProof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91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271</Words>
  <Application>Microsoft Office PowerPoint</Application>
  <PresentationFormat>Grand écran</PresentationFormat>
  <Paragraphs>45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Open Sans</vt:lpstr>
      <vt:lpstr>Times</vt:lpstr>
      <vt:lpstr>Times New Roman</vt:lpstr>
      <vt:lpstr>Wingdings</vt:lpstr>
      <vt:lpstr>Thème Office</vt:lpstr>
      <vt:lpstr>Présentation PowerPoint</vt:lpstr>
      <vt:lpstr>Plan de présentation</vt:lpstr>
      <vt:lpstr>1- L’entreprise</vt:lpstr>
      <vt:lpstr>2- Les principaux produits commercialisés</vt:lpstr>
      <vt:lpstr>3- La production de l’aliment a la ferme</vt:lpstr>
      <vt:lpstr>4- Les principaux défis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 Mavoungou</dc:creator>
  <cp:lastModifiedBy>hp</cp:lastModifiedBy>
  <cp:revision>18</cp:revision>
  <dcterms:created xsi:type="dcterms:W3CDTF">2025-07-15T17:21:54Z</dcterms:created>
  <dcterms:modified xsi:type="dcterms:W3CDTF">2025-08-25T07:08:25Z</dcterms:modified>
</cp:coreProperties>
</file>